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0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7211"/>
  </p:normalViewPr>
  <p:slideViewPr>
    <p:cSldViewPr snapToGrid="0">
      <p:cViewPr varScale="1">
        <p:scale>
          <a:sx n="111" d="100"/>
          <a:sy n="111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EB2BC-F6AA-BA42-8DCC-ABF1551F6261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6DAC-D856-114B-B806-89101D03D4F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940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4249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7836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3358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664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21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Water has high signal, high density tissue such as t</a:t>
            </a:r>
            <a:r>
              <a:rPr lang="en-GB" dirty="0"/>
              <a:t>he</a:t>
            </a:r>
            <a:r>
              <a:rPr lang="en-NO" dirty="0"/>
              <a:t> WM has low signal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Water has low signal as molecules diffuse easily, more structured tissue has stronger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1177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Some practical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5416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Some practical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1188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Some practical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5559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Some practical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3285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Some practical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55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D16DAC-D856-114B-B806-89101D03D4FB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973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D3C6-FBF2-6E42-BF01-0CBC2701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1E928-4DA8-8C3F-93C3-21DDA8818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DF7F-6A98-DB20-2CEA-E9753197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AE95-3E84-A238-6361-3D6D1E71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DCCC-26DD-1870-0D86-6337DCD6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4550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239-7F25-4C44-D61F-9CC68371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326B1-57AC-D626-3993-AD371AFD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A0F35-4CC1-AE17-272F-076B8F9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B8A9-692B-669D-1B4F-3897CBD6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0A45E-0D7A-7DF2-76FF-9FB5D5A7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37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FAFA45-6A6E-9E11-6FDA-620E92FC1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9BC14-62C3-FABC-A892-5D135717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3C57-78BE-B172-A502-CE7BC8D3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D0D3E-28F9-BFE5-5CBB-58F46308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81768-3F7E-6176-ACAE-EEF8BB3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822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4A7E-249E-3D79-B3BE-E1CBEF96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5265-FE0E-D6FD-32F7-65E5B528F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9A05-7FCB-DB1C-E9E4-EB28A723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B6C9C-25B1-C22D-A67B-100D1663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9BCA-498F-8C8D-280F-E055A6B7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5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AF5B-028D-3CAC-B6A5-AA0A6ED7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DE19A-C31C-198A-14F9-51A0A4D74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D33BE-0177-E001-4F58-617FE0BF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9CF4B-1841-5867-5702-A6C7BAA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6E1A-3CFE-94BE-5D07-2B4855C0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365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AB2F-322F-5583-C1BE-214C996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1AF1-F213-DD51-3D69-61287A65B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E0F16-900B-16CE-D80B-2F29903D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00C8-A091-A2D9-1A80-3B00188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9BFBF-5B5D-D6A1-840C-838F850D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473E-C5F9-360E-208D-CD8C899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7003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1A-345C-E74D-BE96-F2F96F1B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12CE8-0FF3-E137-9339-9444F4920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B0985-7250-0A6F-613D-5D9F265C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7AB5C-7404-B29C-83B8-49B2B24A5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D7410-EB67-CC22-433B-43FD3F2D8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E8735-87D0-A1CB-AD85-DD6A88B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19FD-5DAE-64CE-A4BF-A3AD4A9F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0A234-2946-F68B-862F-E1327F27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883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4795-B8C8-7957-29F9-2FC4DD9E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D98B8-FA49-DD3F-CF4A-C07014E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0F6F-BB75-9797-18E9-3A1001E1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CBE0C-363D-C86F-E736-6C109B58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53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482C5-6A30-1410-FC7C-A7D06977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5425E-EA55-0BC6-1576-3BFF126D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66038-A54C-CFA8-30FB-08469842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8553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D6D4-1C8E-81EB-BE04-D10BE443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E1C3-36D9-59B6-0BE7-4FCE829A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17CC7-FD41-E7F9-CDE5-BB59E2ED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99ACD-15EC-C0E7-3153-4ADC8B0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F1363-C94D-3609-2857-AC71CF4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28F23-75D2-171C-3C66-03E35B58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17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A80D-5C52-6885-73FF-9BD4798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7BA8A-51A7-B092-EFA7-F8B8DAF27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6183-114D-A9A4-2834-C803718F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61F1F-64F2-3A20-BD64-DFAB8A5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D2F9B-14EF-2332-1247-B86AA33F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E8A52-7F73-3215-09FA-7377D5A9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599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60263-A9E0-BDAB-B47C-C97714C9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DF72-A743-7675-F1B4-91B0195D1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E432-6BC3-C2BB-C88B-D80D5A792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D998-6786-C14A-A686-8F2B5061298A}" type="datetimeFigureOut">
              <a:rPr lang="en-NO" smtClean="0"/>
              <a:t>17/10/2024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F40E-3853-916A-A782-20FA3941A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63A2-4417-A602-7D14-F35A4C5F7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DF72-5136-3B47-858C-30AEB39CD05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836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D0A0-1A37-C6AD-69E7-10C56FC34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5" y="-1"/>
            <a:ext cx="8451505" cy="5372101"/>
          </a:xfrm>
        </p:spPr>
        <p:txBody>
          <a:bodyPr anchor="ctr">
            <a:normAutofit/>
          </a:bodyPr>
          <a:lstStyle/>
          <a:p>
            <a:r>
              <a:rPr lang="en-NO" sz="6600" dirty="0">
                <a:solidFill>
                  <a:schemeClr val="bg1"/>
                </a:solidFill>
              </a:rPr>
              <a:t>Magnetic Resonance Imaging Age and Ageing Markers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5004-BDF2-3600-CA79-D0B828390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5601"/>
            <a:ext cx="8412420" cy="1905000"/>
          </a:xfrm>
        </p:spPr>
        <p:txBody>
          <a:bodyPr anchor="ctr">
            <a:normAutofit/>
          </a:bodyPr>
          <a:lstStyle/>
          <a:p>
            <a:r>
              <a:rPr lang="en-NO" dirty="0">
                <a:solidFill>
                  <a:schemeClr val="bg1"/>
                </a:solidFill>
              </a:rPr>
              <a:t>Max Korbmacher, PhD</a:t>
            </a:r>
          </a:p>
          <a:p>
            <a:r>
              <a:rPr lang="en-NO" dirty="0">
                <a:solidFill>
                  <a:schemeClr val="bg1"/>
                </a:solidFill>
              </a:rPr>
              <a:t>26 September 2024</a:t>
            </a:r>
          </a:p>
        </p:txBody>
      </p:sp>
      <p:pic>
        <p:nvPicPr>
          <p:cNvPr id="1028" name="Picture 4" descr="2021 03 15 17 01 7216 2021 03 17 Av Insider 20210315175354">
            <a:extLst>
              <a:ext uri="{FF2B5EF4-FFF2-40B4-BE49-F238E27FC236}">
                <a16:creationId xmlns:a16="http://schemas.microsoft.com/office/drawing/2014/main" id="{2473F9C4-3AE4-BF06-E782-7AEBB333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20" y="2969868"/>
            <a:ext cx="3229665" cy="32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ite matter fiber tracts in the adult human brain. Image Credit: Zeynep Saygin, mcgovern.mit.edu">
            <a:extLst>
              <a:ext uri="{FF2B5EF4-FFF2-40B4-BE49-F238E27FC236}">
                <a16:creationId xmlns:a16="http://schemas.microsoft.com/office/drawing/2014/main" id="{A4ED2939-17EF-1EC5-21B0-3F9430C0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0" y="172831"/>
            <a:ext cx="3367743" cy="27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88315-E5D3-92EC-7692-BEE3B91CDC1C}"/>
              </a:ext>
            </a:extLst>
          </p:cNvPr>
          <p:cNvSpPr txBox="1"/>
          <p:nvPr/>
        </p:nvSpPr>
        <p:spPr>
          <a:xfrm>
            <a:off x="9276521" y="6611779"/>
            <a:ext cx="31142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Images from </a:t>
            </a:r>
            <a:r>
              <a:rPr lang="en-GB" sz="1000" dirty="0" err="1">
                <a:solidFill>
                  <a:schemeClr val="bg1"/>
                </a:solidFill>
              </a:rPr>
              <a:t>mcgovern.mit.edu</a:t>
            </a:r>
            <a:r>
              <a:rPr lang="en-GB" sz="1000" dirty="0">
                <a:solidFill>
                  <a:schemeClr val="bg1"/>
                </a:solidFill>
              </a:rPr>
              <a:t> &amp; </a:t>
            </a:r>
            <a:r>
              <a:rPr lang="en-GB" sz="1000" dirty="0" err="1">
                <a:solidFill>
                  <a:schemeClr val="bg1"/>
                </a:solidFill>
              </a:rPr>
              <a:t>AuntMinnie.com</a:t>
            </a:r>
            <a:endParaRPr lang="en-NO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U-turn Arrow 39">
            <a:extLst>
              <a:ext uri="{FF2B5EF4-FFF2-40B4-BE49-F238E27FC236}">
                <a16:creationId xmlns:a16="http://schemas.microsoft.com/office/drawing/2014/main" id="{0E768F59-1633-7E02-D1A5-49FF7489DA6F}"/>
              </a:ext>
            </a:extLst>
          </p:cNvPr>
          <p:cNvSpPr/>
          <p:nvPr/>
        </p:nvSpPr>
        <p:spPr>
          <a:xfrm rot="6070405">
            <a:off x="9142313" y="3474133"/>
            <a:ext cx="2877032" cy="2598227"/>
          </a:xfrm>
          <a:prstGeom prst="uturnArrow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Examples for quantitative assessments: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3BB39573-8E5F-65DB-D3F3-C3C1003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65" y="2447171"/>
            <a:ext cx="1473435" cy="1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E025E44E-EE57-F302-171A-AC4FB939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9" y="2447170"/>
            <a:ext cx="1465125" cy="14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1 MRI | MRI T1 weighted sequences">
            <a:extLst>
              <a:ext uri="{FF2B5EF4-FFF2-40B4-BE49-F238E27FC236}">
                <a16:creationId xmlns:a16="http://schemas.microsoft.com/office/drawing/2014/main" id="{307B091F-0FE5-9C35-A098-A45AF12A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447170"/>
            <a:ext cx="1554000" cy="14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1BD80-00C4-AE92-9D6E-D05212CEAF95}"/>
              </a:ext>
            </a:extLst>
          </p:cNvPr>
          <p:cNvSpPr txBox="1"/>
          <p:nvPr/>
        </p:nvSpPr>
        <p:spPr>
          <a:xfrm>
            <a:off x="4846849" y="3887643"/>
            <a:ext cx="1977192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Hyperintensity detection (marker for lesions)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EC283-D7FB-DF0A-D1B1-2F9C7D1D591D}"/>
              </a:ext>
            </a:extLst>
          </p:cNvPr>
          <p:cNvSpPr txBox="1"/>
          <p:nvPr/>
        </p:nvSpPr>
        <p:spPr>
          <a:xfrm>
            <a:off x="10013745" y="6593236"/>
            <a:ext cx="20701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r>
              <a:rPr lang="en-GB" sz="900" dirty="0"/>
              <a:t>Korbmacher et al. (2023) HBM, 44 (10)</a:t>
            </a:r>
          </a:p>
        </p:txBody>
      </p:sp>
      <p:pic>
        <p:nvPicPr>
          <p:cNvPr id="9" name="Image21">
            <a:extLst>
              <a:ext uri="{FF2B5EF4-FFF2-40B4-BE49-F238E27FC236}">
                <a16:creationId xmlns:a16="http://schemas.microsoft.com/office/drawing/2014/main" id="{F7169462-9E44-E14D-6A76-E021B34AB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32" t="-1" r="1425" b="27"/>
          <a:stretch/>
        </p:blipFill>
        <p:spPr bwMode="auto">
          <a:xfrm>
            <a:off x="7191665" y="3897268"/>
            <a:ext cx="2304000" cy="29268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FE669EF-DB92-3D38-08F2-459E80E1CD4D}"/>
              </a:ext>
            </a:extLst>
          </p:cNvPr>
          <p:cNvSpPr/>
          <p:nvPr/>
        </p:nvSpPr>
        <p:spPr>
          <a:xfrm rot="5400000">
            <a:off x="10122565" y="3675672"/>
            <a:ext cx="262015" cy="278838"/>
          </a:xfrm>
          <a:prstGeom prst="ellipse">
            <a:avLst/>
          </a:pr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NO" spc="-1">
              <a:latin typeface="Arial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E5F0066-AA24-A7DE-C93A-E4511381445E}"/>
              </a:ext>
            </a:extLst>
          </p:cNvPr>
          <p:cNvSpPr/>
          <p:nvPr/>
        </p:nvSpPr>
        <p:spPr>
          <a:xfrm>
            <a:off x="9818849" y="3429000"/>
            <a:ext cx="1914769" cy="1344246"/>
          </a:xfrm>
          <a:custGeom>
            <a:avLst/>
            <a:gdLst>
              <a:gd name="connsiteX0" fmla="*/ 437661 w 1914769"/>
              <a:gd name="connsiteY0" fmla="*/ 257908 h 1344246"/>
              <a:gd name="connsiteX1" fmla="*/ 453292 w 1914769"/>
              <a:gd name="connsiteY1" fmla="*/ 211016 h 1344246"/>
              <a:gd name="connsiteX2" fmla="*/ 468923 w 1914769"/>
              <a:gd name="connsiteY2" fmla="*/ 187570 h 1344246"/>
              <a:gd name="connsiteX3" fmla="*/ 492369 w 1914769"/>
              <a:gd name="connsiteY3" fmla="*/ 148493 h 1344246"/>
              <a:gd name="connsiteX4" fmla="*/ 500184 w 1914769"/>
              <a:gd name="connsiteY4" fmla="*/ 109416 h 1344246"/>
              <a:gd name="connsiteX5" fmla="*/ 515815 w 1914769"/>
              <a:gd name="connsiteY5" fmla="*/ 85970 h 1344246"/>
              <a:gd name="connsiteX6" fmla="*/ 570523 w 1914769"/>
              <a:gd name="connsiteY6" fmla="*/ 15631 h 1344246"/>
              <a:gd name="connsiteX7" fmla="*/ 625230 w 1914769"/>
              <a:gd name="connsiteY7" fmla="*/ 0 h 1344246"/>
              <a:gd name="connsiteX8" fmla="*/ 1070707 w 1914769"/>
              <a:gd name="connsiteY8" fmla="*/ 7816 h 1344246"/>
              <a:gd name="connsiteX9" fmla="*/ 1094154 w 1914769"/>
              <a:gd name="connsiteY9" fmla="*/ 15631 h 1344246"/>
              <a:gd name="connsiteX10" fmla="*/ 1180123 w 1914769"/>
              <a:gd name="connsiteY10" fmla="*/ 31262 h 1344246"/>
              <a:gd name="connsiteX11" fmla="*/ 1211384 w 1914769"/>
              <a:gd name="connsiteY11" fmla="*/ 54708 h 1344246"/>
              <a:gd name="connsiteX12" fmla="*/ 1258277 w 1914769"/>
              <a:gd name="connsiteY12" fmla="*/ 70339 h 1344246"/>
              <a:gd name="connsiteX13" fmla="*/ 1281723 w 1914769"/>
              <a:gd name="connsiteY13" fmla="*/ 85970 h 1344246"/>
              <a:gd name="connsiteX14" fmla="*/ 1336430 w 1914769"/>
              <a:gd name="connsiteY14" fmla="*/ 117231 h 1344246"/>
              <a:gd name="connsiteX15" fmla="*/ 1359877 w 1914769"/>
              <a:gd name="connsiteY15" fmla="*/ 140677 h 1344246"/>
              <a:gd name="connsiteX16" fmla="*/ 1406769 w 1914769"/>
              <a:gd name="connsiteY16" fmla="*/ 203200 h 1344246"/>
              <a:gd name="connsiteX17" fmla="*/ 1422400 w 1914769"/>
              <a:gd name="connsiteY17" fmla="*/ 234462 h 1344246"/>
              <a:gd name="connsiteX18" fmla="*/ 1438030 w 1914769"/>
              <a:gd name="connsiteY18" fmla="*/ 289170 h 1344246"/>
              <a:gd name="connsiteX19" fmla="*/ 1430215 w 1914769"/>
              <a:gd name="connsiteY19" fmla="*/ 414216 h 1344246"/>
              <a:gd name="connsiteX20" fmla="*/ 1414584 w 1914769"/>
              <a:gd name="connsiteY20" fmla="*/ 461108 h 1344246"/>
              <a:gd name="connsiteX21" fmla="*/ 1406769 w 1914769"/>
              <a:gd name="connsiteY21" fmla="*/ 484554 h 1344246"/>
              <a:gd name="connsiteX22" fmla="*/ 1359877 w 1914769"/>
              <a:gd name="connsiteY22" fmla="*/ 515816 h 1344246"/>
              <a:gd name="connsiteX23" fmla="*/ 1062892 w 1914769"/>
              <a:gd name="connsiteY23" fmla="*/ 531446 h 1344246"/>
              <a:gd name="connsiteX24" fmla="*/ 969107 w 1914769"/>
              <a:gd name="connsiteY24" fmla="*/ 554893 h 1344246"/>
              <a:gd name="connsiteX25" fmla="*/ 922215 w 1914769"/>
              <a:gd name="connsiteY25" fmla="*/ 578339 h 1344246"/>
              <a:gd name="connsiteX26" fmla="*/ 875323 w 1914769"/>
              <a:gd name="connsiteY26" fmla="*/ 601785 h 1344246"/>
              <a:gd name="connsiteX27" fmla="*/ 851877 w 1914769"/>
              <a:gd name="connsiteY27" fmla="*/ 617416 h 1344246"/>
              <a:gd name="connsiteX28" fmla="*/ 820615 w 1914769"/>
              <a:gd name="connsiteY28" fmla="*/ 664308 h 1344246"/>
              <a:gd name="connsiteX29" fmla="*/ 789354 w 1914769"/>
              <a:gd name="connsiteY29" fmla="*/ 734646 h 1344246"/>
              <a:gd name="connsiteX30" fmla="*/ 781538 w 1914769"/>
              <a:gd name="connsiteY30" fmla="*/ 765908 h 1344246"/>
              <a:gd name="connsiteX31" fmla="*/ 773723 w 1914769"/>
              <a:gd name="connsiteY31" fmla="*/ 789354 h 1344246"/>
              <a:gd name="connsiteX32" fmla="*/ 781538 w 1914769"/>
              <a:gd name="connsiteY32" fmla="*/ 945662 h 1344246"/>
              <a:gd name="connsiteX33" fmla="*/ 789354 w 1914769"/>
              <a:gd name="connsiteY33" fmla="*/ 976923 h 1344246"/>
              <a:gd name="connsiteX34" fmla="*/ 820615 w 1914769"/>
              <a:gd name="connsiteY34" fmla="*/ 1008185 h 1344246"/>
              <a:gd name="connsiteX35" fmla="*/ 828430 w 1914769"/>
              <a:gd name="connsiteY35" fmla="*/ 1031631 h 1344246"/>
              <a:gd name="connsiteX36" fmla="*/ 890954 w 1914769"/>
              <a:gd name="connsiteY36" fmla="*/ 1086339 h 1344246"/>
              <a:gd name="connsiteX37" fmla="*/ 922215 w 1914769"/>
              <a:gd name="connsiteY37" fmla="*/ 1117600 h 1344246"/>
              <a:gd name="connsiteX38" fmla="*/ 953477 w 1914769"/>
              <a:gd name="connsiteY38" fmla="*/ 1133231 h 1344246"/>
              <a:gd name="connsiteX39" fmla="*/ 976923 w 1914769"/>
              <a:gd name="connsiteY39" fmla="*/ 1156677 h 1344246"/>
              <a:gd name="connsiteX40" fmla="*/ 1000369 w 1914769"/>
              <a:gd name="connsiteY40" fmla="*/ 1164493 h 1344246"/>
              <a:gd name="connsiteX41" fmla="*/ 1023815 w 1914769"/>
              <a:gd name="connsiteY41" fmla="*/ 1180123 h 1344246"/>
              <a:gd name="connsiteX42" fmla="*/ 1094154 w 1914769"/>
              <a:gd name="connsiteY42" fmla="*/ 1203570 h 1344246"/>
              <a:gd name="connsiteX43" fmla="*/ 1172307 w 1914769"/>
              <a:gd name="connsiteY43" fmla="*/ 1242646 h 1344246"/>
              <a:gd name="connsiteX44" fmla="*/ 1258277 w 1914769"/>
              <a:gd name="connsiteY44" fmla="*/ 1273908 h 1344246"/>
              <a:gd name="connsiteX45" fmla="*/ 1328615 w 1914769"/>
              <a:gd name="connsiteY45" fmla="*/ 1305170 h 1344246"/>
              <a:gd name="connsiteX46" fmla="*/ 1367692 w 1914769"/>
              <a:gd name="connsiteY46" fmla="*/ 1320800 h 1344246"/>
              <a:gd name="connsiteX47" fmla="*/ 1398954 w 1914769"/>
              <a:gd name="connsiteY47" fmla="*/ 1328616 h 1344246"/>
              <a:gd name="connsiteX48" fmla="*/ 1508369 w 1914769"/>
              <a:gd name="connsiteY48" fmla="*/ 1344246 h 1344246"/>
              <a:gd name="connsiteX49" fmla="*/ 1633415 w 1914769"/>
              <a:gd name="connsiteY49" fmla="*/ 1328616 h 1344246"/>
              <a:gd name="connsiteX50" fmla="*/ 1680307 w 1914769"/>
              <a:gd name="connsiteY50" fmla="*/ 1312985 h 1344246"/>
              <a:gd name="connsiteX51" fmla="*/ 1766277 w 1914769"/>
              <a:gd name="connsiteY51" fmla="*/ 1273908 h 1344246"/>
              <a:gd name="connsiteX52" fmla="*/ 1805354 w 1914769"/>
              <a:gd name="connsiteY52" fmla="*/ 1242646 h 1344246"/>
              <a:gd name="connsiteX53" fmla="*/ 1844430 w 1914769"/>
              <a:gd name="connsiteY53" fmla="*/ 1219200 h 1344246"/>
              <a:gd name="connsiteX54" fmla="*/ 1867877 w 1914769"/>
              <a:gd name="connsiteY54" fmla="*/ 1187939 h 1344246"/>
              <a:gd name="connsiteX55" fmla="*/ 1891323 w 1914769"/>
              <a:gd name="connsiteY55" fmla="*/ 1164493 h 1344246"/>
              <a:gd name="connsiteX56" fmla="*/ 1899138 w 1914769"/>
              <a:gd name="connsiteY56" fmla="*/ 1125416 h 1344246"/>
              <a:gd name="connsiteX57" fmla="*/ 1914769 w 1914769"/>
              <a:gd name="connsiteY57" fmla="*/ 1070708 h 1344246"/>
              <a:gd name="connsiteX58" fmla="*/ 1891323 w 1914769"/>
              <a:gd name="connsiteY58" fmla="*/ 930031 h 1344246"/>
              <a:gd name="connsiteX59" fmla="*/ 1867877 w 1914769"/>
              <a:gd name="connsiteY59" fmla="*/ 906585 h 1344246"/>
              <a:gd name="connsiteX60" fmla="*/ 1844430 w 1914769"/>
              <a:gd name="connsiteY60" fmla="*/ 898770 h 1344246"/>
              <a:gd name="connsiteX61" fmla="*/ 1813169 w 1914769"/>
              <a:gd name="connsiteY61" fmla="*/ 875323 h 1344246"/>
              <a:gd name="connsiteX62" fmla="*/ 1758461 w 1914769"/>
              <a:gd name="connsiteY62" fmla="*/ 859693 h 1344246"/>
              <a:gd name="connsiteX63" fmla="*/ 1727200 w 1914769"/>
              <a:gd name="connsiteY63" fmla="*/ 844062 h 1344246"/>
              <a:gd name="connsiteX64" fmla="*/ 1641230 w 1914769"/>
              <a:gd name="connsiteY64" fmla="*/ 820616 h 1344246"/>
              <a:gd name="connsiteX65" fmla="*/ 1609969 w 1914769"/>
              <a:gd name="connsiteY65" fmla="*/ 812800 h 1344246"/>
              <a:gd name="connsiteX66" fmla="*/ 1578707 w 1914769"/>
              <a:gd name="connsiteY66" fmla="*/ 804985 h 1344246"/>
              <a:gd name="connsiteX67" fmla="*/ 1555261 w 1914769"/>
              <a:gd name="connsiteY67" fmla="*/ 797170 h 1344246"/>
              <a:gd name="connsiteX68" fmla="*/ 1352061 w 1914769"/>
              <a:gd name="connsiteY68" fmla="*/ 820616 h 1344246"/>
              <a:gd name="connsiteX69" fmla="*/ 1281723 w 1914769"/>
              <a:gd name="connsiteY69" fmla="*/ 851877 h 1344246"/>
              <a:gd name="connsiteX70" fmla="*/ 1258277 w 1914769"/>
              <a:gd name="connsiteY70" fmla="*/ 859693 h 1344246"/>
              <a:gd name="connsiteX71" fmla="*/ 1234830 w 1914769"/>
              <a:gd name="connsiteY71" fmla="*/ 867508 h 1344246"/>
              <a:gd name="connsiteX72" fmla="*/ 1164492 w 1914769"/>
              <a:gd name="connsiteY72" fmla="*/ 906585 h 1344246"/>
              <a:gd name="connsiteX73" fmla="*/ 1117600 w 1914769"/>
              <a:gd name="connsiteY73" fmla="*/ 937846 h 1344246"/>
              <a:gd name="connsiteX74" fmla="*/ 1094154 w 1914769"/>
              <a:gd name="connsiteY74" fmla="*/ 953477 h 1344246"/>
              <a:gd name="connsiteX75" fmla="*/ 1047261 w 1914769"/>
              <a:gd name="connsiteY75" fmla="*/ 961293 h 1344246"/>
              <a:gd name="connsiteX76" fmla="*/ 953477 w 1914769"/>
              <a:gd name="connsiteY76" fmla="*/ 984739 h 1344246"/>
              <a:gd name="connsiteX77" fmla="*/ 883138 w 1914769"/>
              <a:gd name="connsiteY77" fmla="*/ 992554 h 1344246"/>
              <a:gd name="connsiteX78" fmla="*/ 851877 w 1914769"/>
              <a:gd name="connsiteY78" fmla="*/ 1000370 h 1344246"/>
              <a:gd name="connsiteX79" fmla="*/ 703384 w 1914769"/>
              <a:gd name="connsiteY79" fmla="*/ 1016000 h 1344246"/>
              <a:gd name="connsiteX80" fmla="*/ 586154 w 1914769"/>
              <a:gd name="connsiteY80" fmla="*/ 1031631 h 1344246"/>
              <a:gd name="connsiteX81" fmla="*/ 554892 w 1914769"/>
              <a:gd name="connsiteY81" fmla="*/ 1039446 h 1344246"/>
              <a:gd name="connsiteX82" fmla="*/ 422030 w 1914769"/>
              <a:gd name="connsiteY82" fmla="*/ 1031631 h 1344246"/>
              <a:gd name="connsiteX83" fmla="*/ 398584 w 1914769"/>
              <a:gd name="connsiteY83" fmla="*/ 1023816 h 1344246"/>
              <a:gd name="connsiteX84" fmla="*/ 336061 w 1914769"/>
              <a:gd name="connsiteY84" fmla="*/ 1008185 h 1344246"/>
              <a:gd name="connsiteX85" fmla="*/ 312615 w 1914769"/>
              <a:gd name="connsiteY85" fmla="*/ 992554 h 1344246"/>
              <a:gd name="connsiteX86" fmla="*/ 281354 w 1914769"/>
              <a:gd name="connsiteY86" fmla="*/ 937846 h 1344246"/>
              <a:gd name="connsiteX87" fmla="*/ 289169 w 1914769"/>
              <a:gd name="connsiteY87" fmla="*/ 828431 h 1344246"/>
              <a:gd name="connsiteX88" fmla="*/ 296984 w 1914769"/>
              <a:gd name="connsiteY88" fmla="*/ 804985 h 1344246"/>
              <a:gd name="connsiteX89" fmla="*/ 320430 w 1914769"/>
              <a:gd name="connsiteY89" fmla="*/ 789354 h 1344246"/>
              <a:gd name="connsiteX90" fmla="*/ 336061 w 1914769"/>
              <a:gd name="connsiteY90" fmla="*/ 765908 h 1344246"/>
              <a:gd name="connsiteX91" fmla="*/ 328246 w 1914769"/>
              <a:gd name="connsiteY91" fmla="*/ 695570 h 1344246"/>
              <a:gd name="connsiteX92" fmla="*/ 320430 w 1914769"/>
              <a:gd name="connsiteY92" fmla="*/ 672123 h 1344246"/>
              <a:gd name="connsiteX93" fmla="*/ 296984 w 1914769"/>
              <a:gd name="connsiteY93" fmla="*/ 648677 h 1344246"/>
              <a:gd name="connsiteX94" fmla="*/ 281354 w 1914769"/>
              <a:gd name="connsiteY94" fmla="*/ 625231 h 1344246"/>
              <a:gd name="connsiteX95" fmla="*/ 234461 w 1914769"/>
              <a:gd name="connsiteY95" fmla="*/ 593970 h 1344246"/>
              <a:gd name="connsiteX96" fmla="*/ 211015 w 1914769"/>
              <a:gd name="connsiteY96" fmla="*/ 578339 h 1344246"/>
              <a:gd name="connsiteX97" fmla="*/ 164123 w 1914769"/>
              <a:gd name="connsiteY97" fmla="*/ 562708 h 1344246"/>
              <a:gd name="connsiteX98" fmla="*/ 117230 w 1914769"/>
              <a:gd name="connsiteY98" fmla="*/ 531446 h 1344246"/>
              <a:gd name="connsiteX99" fmla="*/ 93784 w 1914769"/>
              <a:gd name="connsiteY99" fmla="*/ 515816 h 1344246"/>
              <a:gd name="connsiteX100" fmla="*/ 70338 w 1914769"/>
              <a:gd name="connsiteY100" fmla="*/ 508000 h 1344246"/>
              <a:gd name="connsiteX101" fmla="*/ 23446 w 1914769"/>
              <a:gd name="connsiteY101" fmla="*/ 476739 h 1344246"/>
              <a:gd name="connsiteX102" fmla="*/ 0 w 1914769"/>
              <a:gd name="connsiteY102" fmla="*/ 468923 h 134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914769" h="1344246">
                <a:moveTo>
                  <a:pt x="437661" y="257908"/>
                </a:moveTo>
                <a:cubicBezTo>
                  <a:pt x="442871" y="242277"/>
                  <a:pt x="446600" y="226072"/>
                  <a:pt x="453292" y="211016"/>
                </a:cubicBezTo>
                <a:cubicBezTo>
                  <a:pt x="457107" y="202433"/>
                  <a:pt x="463945" y="195535"/>
                  <a:pt x="468923" y="187570"/>
                </a:cubicBezTo>
                <a:cubicBezTo>
                  <a:pt x="476974" y="174689"/>
                  <a:pt x="484554" y="161519"/>
                  <a:pt x="492369" y="148493"/>
                </a:cubicBezTo>
                <a:cubicBezTo>
                  <a:pt x="494974" y="135467"/>
                  <a:pt x="495520" y="121854"/>
                  <a:pt x="500184" y="109416"/>
                </a:cubicBezTo>
                <a:cubicBezTo>
                  <a:pt x="503482" y="100621"/>
                  <a:pt x="511614" y="94371"/>
                  <a:pt x="515815" y="85970"/>
                </a:cubicBezTo>
                <a:cubicBezTo>
                  <a:pt x="531646" y="54308"/>
                  <a:pt x="515052" y="34121"/>
                  <a:pt x="570523" y="15631"/>
                </a:cubicBezTo>
                <a:cubicBezTo>
                  <a:pt x="604159" y="4419"/>
                  <a:pt x="585977" y="9814"/>
                  <a:pt x="625230" y="0"/>
                </a:cubicBezTo>
                <a:lnTo>
                  <a:pt x="1070707" y="7816"/>
                </a:lnTo>
                <a:cubicBezTo>
                  <a:pt x="1078941" y="8090"/>
                  <a:pt x="1086162" y="13633"/>
                  <a:pt x="1094154" y="15631"/>
                </a:cubicBezTo>
                <a:cubicBezTo>
                  <a:pt x="1115996" y="21091"/>
                  <a:pt x="1159225" y="27779"/>
                  <a:pt x="1180123" y="31262"/>
                </a:cubicBezTo>
                <a:cubicBezTo>
                  <a:pt x="1190543" y="39077"/>
                  <a:pt x="1199734" y="48883"/>
                  <a:pt x="1211384" y="54708"/>
                </a:cubicBezTo>
                <a:cubicBezTo>
                  <a:pt x="1226121" y="62077"/>
                  <a:pt x="1244568" y="61199"/>
                  <a:pt x="1258277" y="70339"/>
                </a:cubicBezTo>
                <a:cubicBezTo>
                  <a:pt x="1266092" y="75549"/>
                  <a:pt x="1273568" y="81310"/>
                  <a:pt x="1281723" y="85970"/>
                </a:cubicBezTo>
                <a:cubicBezTo>
                  <a:pt x="1306051" y="99872"/>
                  <a:pt x="1315654" y="99918"/>
                  <a:pt x="1336430" y="117231"/>
                </a:cubicBezTo>
                <a:cubicBezTo>
                  <a:pt x="1344921" y="124307"/>
                  <a:pt x="1352599" y="132359"/>
                  <a:pt x="1359877" y="140677"/>
                </a:cubicBezTo>
                <a:cubicBezTo>
                  <a:pt x="1372254" y="154822"/>
                  <a:pt x="1395823" y="184044"/>
                  <a:pt x="1406769" y="203200"/>
                </a:cubicBezTo>
                <a:cubicBezTo>
                  <a:pt x="1412549" y="213316"/>
                  <a:pt x="1417811" y="223753"/>
                  <a:pt x="1422400" y="234462"/>
                </a:cubicBezTo>
                <a:cubicBezTo>
                  <a:pt x="1429127" y="250158"/>
                  <a:pt x="1434065" y="273307"/>
                  <a:pt x="1438030" y="289170"/>
                </a:cubicBezTo>
                <a:cubicBezTo>
                  <a:pt x="1435425" y="330852"/>
                  <a:pt x="1435858" y="372836"/>
                  <a:pt x="1430215" y="414216"/>
                </a:cubicBezTo>
                <a:cubicBezTo>
                  <a:pt x="1427989" y="430541"/>
                  <a:pt x="1419794" y="445477"/>
                  <a:pt x="1414584" y="461108"/>
                </a:cubicBezTo>
                <a:cubicBezTo>
                  <a:pt x="1411979" y="468923"/>
                  <a:pt x="1413623" y="479984"/>
                  <a:pt x="1406769" y="484554"/>
                </a:cubicBezTo>
                <a:cubicBezTo>
                  <a:pt x="1391138" y="494975"/>
                  <a:pt x="1377699" y="509876"/>
                  <a:pt x="1359877" y="515816"/>
                </a:cubicBezTo>
                <a:cubicBezTo>
                  <a:pt x="1249894" y="552474"/>
                  <a:pt x="1344665" y="523396"/>
                  <a:pt x="1062892" y="531446"/>
                </a:cubicBezTo>
                <a:cubicBezTo>
                  <a:pt x="1039453" y="535353"/>
                  <a:pt x="989749" y="541132"/>
                  <a:pt x="969107" y="554893"/>
                </a:cubicBezTo>
                <a:cubicBezTo>
                  <a:pt x="901905" y="599692"/>
                  <a:pt x="986937" y="545977"/>
                  <a:pt x="922215" y="578339"/>
                </a:cubicBezTo>
                <a:cubicBezTo>
                  <a:pt x="861622" y="608637"/>
                  <a:pt x="934248" y="582144"/>
                  <a:pt x="875323" y="601785"/>
                </a:cubicBezTo>
                <a:cubicBezTo>
                  <a:pt x="867508" y="606995"/>
                  <a:pt x="858062" y="610347"/>
                  <a:pt x="851877" y="617416"/>
                </a:cubicBezTo>
                <a:cubicBezTo>
                  <a:pt x="839506" y="631554"/>
                  <a:pt x="820615" y="664308"/>
                  <a:pt x="820615" y="664308"/>
                </a:cubicBezTo>
                <a:cubicBezTo>
                  <a:pt x="802014" y="720111"/>
                  <a:pt x="814123" y="697491"/>
                  <a:pt x="789354" y="734646"/>
                </a:cubicBezTo>
                <a:cubicBezTo>
                  <a:pt x="786749" y="745067"/>
                  <a:pt x="784489" y="755580"/>
                  <a:pt x="781538" y="765908"/>
                </a:cubicBezTo>
                <a:cubicBezTo>
                  <a:pt x="779275" y="773829"/>
                  <a:pt x="773723" y="781116"/>
                  <a:pt x="773723" y="789354"/>
                </a:cubicBezTo>
                <a:cubicBezTo>
                  <a:pt x="773723" y="841522"/>
                  <a:pt x="777206" y="893674"/>
                  <a:pt x="781538" y="945662"/>
                </a:cubicBezTo>
                <a:cubicBezTo>
                  <a:pt x="782430" y="956366"/>
                  <a:pt x="783661" y="967815"/>
                  <a:pt x="789354" y="976923"/>
                </a:cubicBezTo>
                <a:cubicBezTo>
                  <a:pt x="797165" y="989420"/>
                  <a:pt x="810195" y="997764"/>
                  <a:pt x="820615" y="1008185"/>
                </a:cubicBezTo>
                <a:cubicBezTo>
                  <a:pt x="823220" y="1016000"/>
                  <a:pt x="823642" y="1024927"/>
                  <a:pt x="828430" y="1031631"/>
                </a:cubicBezTo>
                <a:cubicBezTo>
                  <a:pt x="849664" y="1061359"/>
                  <a:pt x="864907" y="1063548"/>
                  <a:pt x="890954" y="1086339"/>
                </a:cubicBezTo>
                <a:cubicBezTo>
                  <a:pt x="902044" y="1096043"/>
                  <a:pt x="910426" y="1108758"/>
                  <a:pt x="922215" y="1117600"/>
                </a:cubicBezTo>
                <a:cubicBezTo>
                  <a:pt x="931536" y="1124590"/>
                  <a:pt x="943996" y="1126459"/>
                  <a:pt x="953477" y="1133231"/>
                </a:cubicBezTo>
                <a:cubicBezTo>
                  <a:pt x="962471" y="1139655"/>
                  <a:pt x="967727" y="1150546"/>
                  <a:pt x="976923" y="1156677"/>
                </a:cubicBezTo>
                <a:cubicBezTo>
                  <a:pt x="983778" y="1161247"/>
                  <a:pt x="993001" y="1160809"/>
                  <a:pt x="1000369" y="1164493"/>
                </a:cubicBezTo>
                <a:cubicBezTo>
                  <a:pt x="1008770" y="1168694"/>
                  <a:pt x="1015414" y="1175922"/>
                  <a:pt x="1023815" y="1180123"/>
                </a:cubicBezTo>
                <a:cubicBezTo>
                  <a:pt x="1053246" y="1194838"/>
                  <a:pt x="1064303" y="1196107"/>
                  <a:pt x="1094154" y="1203570"/>
                </a:cubicBezTo>
                <a:cubicBezTo>
                  <a:pt x="1150307" y="1245686"/>
                  <a:pt x="1098244" y="1211786"/>
                  <a:pt x="1172307" y="1242646"/>
                </a:cubicBezTo>
                <a:cubicBezTo>
                  <a:pt x="1253689" y="1276555"/>
                  <a:pt x="1184879" y="1259229"/>
                  <a:pt x="1258277" y="1273908"/>
                </a:cubicBezTo>
                <a:cubicBezTo>
                  <a:pt x="1311461" y="1313796"/>
                  <a:pt x="1265246" y="1286159"/>
                  <a:pt x="1328615" y="1305170"/>
                </a:cubicBezTo>
                <a:cubicBezTo>
                  <a:pt x="1342052" y="1309201"/>
                  <a:pt x="1354383" y="1316364"/>
                  <a:pt x="1367692" y="1320800"/>
                </a:cubicBezTo>
                <a:cubicBezTo>
                  <a:pt x="1377882" y="1324197"/>
                  <a:pt x="1388468" y="1326286"/>
                  <a:pt x="1398954" y="1328616"/>
                </a:cubicBezTo>
                <a:cubicBezTo>
                  <a:pt x="1448717" y="1339675"/>
                  <a:pt x="1446932" y="1337420"/>
                  <a:pt x="1508369" y="1344246"/>
                </a:cubicBezTo>
                <a:cubicBezTo>
                  <a:pt x="1550051" y="1339036"/>
                  <a:pt x="1592086" y="1336130"/>
                  <a:pt x="1633415" y="1328616"/>
                </a:cubicBezTo>
                <a:cubicBezTo>
                  <a:pt x="1649625" y="1325669"/>
                  <a:pt x="1664823" y="1318616"/>
                  <a:pt x="1680307" y="1312985"/>
                </a:cubicBezTo>
                <a:cubicBezTo>
                  <a:pt x="1704375" y="1304233"/>
                  <a:pt x="1745745" y="1286974"/>
                  <a:pt x="1766277" y="1273908"/>
                </a:cubicBezTo>
                <a:cubicBezTo>
                  <a:pt x="1780350" y="1264952"/>
                  <a:pt x="1791688" y="1252212"/>
                  <a:pt x="1805354" y="1242646"/>
                </a:cubicBezTo>
                <a:cubicBezTo>
                  <a:pt x="1817798" y="1233935"/>
                  <a:pt x="1831405" y="1227015"/>
                  <a:pt x="1844430" y="1219200"/>
                </a:cubicBezTo>
                <a:cubicBezTo>
                  <a:pt x="1852246" y="1208780"/>
                  <a:pt x="1859400" y="1197829"/>
                  <a:pt x="1867877" y="1187939"/>
                </a:cubicBezTo>
                <a:cubicBezTo>
                  <a:pt x="1875070" y="1179547"/>
                  <a:pt x="1886380" y="1174379"/>
                  <a:pt x="1891323" y="1164493"/>
                </a:cubicBezTo>
                <a:cubicBezTo>
                  <a:pt x="1897264" y="1152612"/>
                  <a:pt x="1896256" y="1138383"/>
                  <a:pt x="1899138" y="1125416"/>
                </a:cubicBezTo>
                <a:cubicBezTo>
                  <a:pt x="1905679" y="1095982"/>
                  <a:pt x="1906068" y="1096813"/>
                  <a:pt x="1914769" y="1070708"/>
                </a:cubicBezTo>
                <a:cubicBezTo>
                  <a:pt x="1910904" y="1016589"/>
                  <a:pt x="1921783" y="972676"/>
                  <a:pt x="1891323" y="930031"/>
                </a:cubicBezTo>
                <a:cubicBezTo>
                  <a:pt x="1884899" y="921037"/>
                  <a:pt x="1877073" y="912716"/>
                  <a:pt x="1867877" y="906585"/>
                </a:cubicBezTo>
                <a:cubicBezTo>
                  <a:pt x="1861022" y="902015"/>
                  <a:pt x="1852246" y="901375"/>
                  <a:pt x="1844430" y="898770"/>
                </a:cubicBezTo>
                <a:cubicBezTo>
                  <a:pt x="1834010" y="890954"/>
                  <a:pt x="1824478" y="881786"/>
                  <a:pt x="1813169" y="875323"/>
                </a:cubicBezTo>
                <a:cubicBezTo>
                  <a:pt x="1804449" y="870340"/>
                  <a:pt x="1765227" y="861385"/>
                  <a:pt x="1758461" y="859693"/>
                </a:cubicBezTo>
                <a:cubicBezTo>
                  <a:pt x="1748041" y="854483"/>
                  <a:pt x="1737908" y="848651"/>
                  <a:pt x="1727200" y="844062"/>
                </a:cubicBezTo>
                <a:cubicBezTo>
                  <a:pt x="1706741" y="835293"/>
                  <a:pt x="1650812" y="823011"/>
                  <a:pt x="1641230" y="820616"/>
                </a:cubicBezTo>
                <a:lnTo>
                  <a:pt x="1609969" y="812800"/>
                </a:lnTo>
                <a:cubicBezTo>
                  <a:pt x="1599548" y="810195"/>
                  <a:pt x="1588897" y="808382"/>
                  <a:pt x="1578707" y="804985"/>
                </a:cubicBezTo>
                <a:lnTo>
                  <a:pt x="1555261" y="797170"/>
                </a:lnTo>
                <a:cubicBezTo>
                  <a:pt x="1547445" y="797561"/>
                  <a:pt x="1396347" y="791093"/>
                  <a:pt x="1352061" y="820616"/>
                </a:cubicBezTo>
                <a:cubicBezTo>
                  <a:pt x="1314905" y="845386"/>
                  <a:pt x="1337527" y="833275"/>
                  <a:pt x="1281723" y="851877"/>
                </a:cubicBezTo>
                <a:lnTo>
                  <a:pt x="1258277" y="859693"/>
                </a:lnTo>
                <a:lnTo>
                  <a:pt x="1234830" y="867508"/>
                </a:lnTo>
                <a:cubicBezTo>
                  <a:pt x="1181084" y="903340"/>
                  <a:pt x="1205760" y="892830"/>
                  <a:pt x="1164492" y="906585"/>
                </a:cubicBezTo>
                <a:lnTo>
                  <a:pt x="1117600" y="937846"/>
                </a:lnTo>
                <a:cubicBezTo>
                  <a:pt x="1109785" y="943056"/>
                  <a:pt x="1103419" y="951933"/>
                  <a:pt x="1094154" y="953477"/>
                </a:cubicBezTo>
                <a:cubicBezTo>
                  <a:pt x="1078523" y="956082"/>
                  <a:pt x="1062730" y="957855"/>
                  <a:pt x="1047261" y="961293"/>
                </a:cubicBezTo>
                <a:cubicBezTo>
                  <a:pt x="1015805" y="968283"/>
                  <a:pt x="985503" y="981181"/>
                  <a:pt x="953477" y="984739"/>
                </a:cubicBezTo>
                <a:lnTo>
                  <a:pt x="883138" y="992554"/>
                </a:lnTo>
                <a:cubicBezTo>
                  <a:pt x="872718" y="995159"/>
                  <a:pt x="862472" y="998604"/>
                  <a:pt x="851877" y="1000370"/>
                </a:cubicBezTo>
                <a:cubicBezTo>
                  <a:pt x="810899" y="1007200"/>
                  <a:pt x="741637" y="1012523"/>
                  <a:pt x="703384" y="1016000"/>
                </a:cubicBezTo>
                <a:cubicBezTo>
                  <a:pt x="644823" y="1035522"/>
                  <a:pt x="708542" y="1016333"/>
                  <a:pt x="586154" y="1031631"/>
                </a:cubicBezTo>
                <a:cubicBezTo>
                  <a:pt x="575496" y="1032963"/>
                  <a:pt x="565313" y="1036841"/>
                  <a:pt x="554892" y="1039446"/>
                </a:cubicBezTo>
                <a:cubicBezTo>
                  <a:pt x="510605" y="1036841"/>
                  <a:pt x="466174" y="1036045"/>
                  <a:pt x="422030" y="1031631"/>
                </a:cubicBezTo>
                <a:cubicBezTo>
                  <a:pt x="413833" y="1030811"/>
                  <a:pt x="406532" y="1025984"/>
                  <a:pt x="398584" y="1023816"/>
                </a:cubicBezTo>
                <a:cubicBezTo>
                  <a:pt x="377859" y="1018164"/>
                  <a:pt x="336061" y="1008185"/>
                  <a:pt x="336061" y="1008185"/>
                </a:cubicBezTo>
                <a:cubicBezTo>
                  <a:pt x="328246" y="1002975"/>
                  <a:pt x="319257" y="999196"/>
                  <a:pt x="312615" y="992554"/>
                </a:cubicBezTo>
                <a:cubicBezTo>
                  <a:pt x="301566" y="981505"/>
                  <a:pt x="287485" y="950109"/>
                  <a:pt x="281354" y="937846"/>
                </a:cubicBezTo>
                <a:cubicBezTo>
                  <a:pt x="283959" y="901374"/>
                  <a:pt x="284897" y="864745"/>
                  <a:pt x="289169" y="828431"/>
                </a:cubicBezTo>
                <a:cubicBezTo>
                  <a:pt x="290132" y="820249"/>
                  <a:pt x="291838" y="811418"/>
                  <a:pt x="296984" y="804985"/>
                </a:cubicBezTo>
                <a:cubicBezTo>
                  <a:pt x="302852" y="797650"/>
                  <a:pt x="312615" y="794564"/>
                  <a:pt x="320430" y="789354"/>
                </a:cubicBezTo>
                <a:cubicBezTo>
                  <a:pt x="325640" y="781539"/>
                  <a:pt x="335281" y="775268"/>
                  <a:pt x="336061" y="765908"/>
                </a:cubicBezTo>
                <a:cubicBezTo>
                  <a:pt x="338020" y="742399"/>
                  <a:pt x="332124" y="718839"/>
                  <a:pt x="328246" y="695570"/>
                </a:cubicBezTo>
                <a:cubicBezTo>
                  <a:pt x="326892" y="687444"/>
                  <a:pt x="325000" y="678978"/>
                  <a:pt x="320430" y="672123"/>
                </a:cubicBezTo>
                <a:cubicBezTo>
                  <a:pt x="314299" y="662927"/>
                  <a:pt x="304060" y="657168"/>
                  <a:pt x="296984" y="648677"/>
                </a:cubicBezTo>
                <a:cubicBezTo>
                  <a:pt x="290971" y="641461"/>
                  <a:pt x="288423" y="631416"/>
                  <a:pt x="281354" y="625231"/>
                </a:cubicBezTo>
                <a:cubicBezTo>
                  <a:pt x="267216" y="612860"/>
                  <a:pt x="250092" y="604390"/>
                  <a:pt x="234461" y="593970"/>
                </a:cubicBezTo>
                <a:cubicBezTo>
                  <a:pt x="226646" y="588760"/>
                  <a:pt x="219926" y="581309"/>
                  <a:pt x="211015" y="578339"/>
                </a:cubicBezTo>
                <a:lnTo>
                  <a:pt x="164123" y="562708"/>
                </a:lnTo>
                <a:lnTo>
                  <a:pt x="117230" y="531446"/>
                </a:lnTo>
                <a:cubicBezTo>
                  <a:pt x="109415" y="526236"/>
                  <a:pt x="102695" y="518786"/>
                  <a:pt x="93784" y="515816"/>
                </a:cubicBezTo>
                <a:cubicBezTo>
                  <a:pt x="85969" y="513211"/>
                  <a:pt x="77539" y="512001"/>
                  <a:pt x="70338" y="508000"/>
                </a:cubicBezTo>
                <a:cubicBezTo>
                  <a:pt x="53916" y="498877"/>
                  <a:pt x="41267" y="482680"/>
                  <a:pt x="23446" y="476739"/>
                </a:cubicBezTo>
                <a:lnTo>
                  <a:pt x="0" y="468923"/>
                </a:lnTo>
              </a:path>
            </a:pathLst>
          </a:cu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9A39DB-7EDD-56CA-18F4-9F0974D6EBB1}"/>
              </a:ext>
            </a:extLst>
          </p:cNvPr>
          <p:cNvSpPr/>
          <p:nvPr/>
        </p:nvSpPr>
        <p:spPr>
          <a:xfrm rot="5400000">
            <a:off x="9687841" y="3675673"/>
            <a:ext cx="262015" cy="278838"/>
          </a:xfrm>
          <a:prstGeom prst="ellipse">
            <a:avLst/>
          </a:pr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NO" spc="-1">
              <a:latin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1856082-901F-E854-AB18-1A1E250F019D}"/>
              </a:ext>
            </a:extLst>
          </p:cNvPr>
          <p:cNvSpPr/>
          <p:nvPr/>
        </p:nvSpPr>
        <p:spPr>
          <a:xfrm rot="5400000">
            <a:off x="9871700" y="5426600"/>
            <a:ext cx="262015" cy="278838"/>
          </a:xfrm>
          <a:prstGeom prst="ellipse">
            <a:avLst/>
          </a:pr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NO" spc="-1">
              <a:latin typeface="Arial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703C504-A0DE-B917-C131-F7525AC7F374}"/>
              </a:ext>
            </a:extLst>
          </p:cNvPr>
          <p:cNvSpPr/>
          <p:nvPr/>
        </p:nvSpPr>
        <p:spPr>
          <a:xfrm>
            <a:off x="10013745" y="5317594"/>
            <a:ext cx="1586523" cy="470483"/>
          </a:xfrm>
          <a:custGeom>
            <a:avLst/>
            <a:gdLst>
              <a:gd name="connsiteX0" fmla="*/ 0 w 1586523"/>
              <a:gd name="connsiteY0" fmla="*/ 125046 h 470483"/>
              <a:gd name="connsiteX1" fmla="*/ 15631 w 1586523"/>
              <a:gd name="connsiteY1" fmla="*/ 62523 h 470483"/>
              <a:gd name="connsiteX2" fmla="*/ 31262 w 1586523"/>
              <a:gd name="connsiteY2" fmla="*/ 39077 h 470483"/>
              <a:gd name="connsiteX3" fmla="*/ 78154 w 1586523"/>
              <a:gd name="connsiteY3" fmla="*/ 23446 h 470483"/>
              <a:gd name="connsiteX4" fmla="*/ 101600 w 1586523"/>
              <a:gd name="connsiteY4" fmla="*/ 15630 h 470483"/>
              <a:gd name="connsiteX5" fmla="*/ 125047 w 1586523"/>
              <a:gd name="connsiteY5" fmla="*/ 7815 h 470483"/>
              <a:gd name="connsiteX6" fmla="*/ 148493 w 1586523"/>
              <a:gd name="connsiteY6" fmla="*/ 0 h 470483"/>
              <a:gd name="connsiteX7" fmla="*/ 195385 w 1586523"/>
              <a:gd name="connsiteY7" fmla="*/ 7815 h 470483"/>
              <a:gd name="connsiteX8" fmla="*/ 265723 w 1586523"/>
              <a:gd name="connsiteY8" fmla="*/ 62523 h 470483"/>
              <a:gd name="connsiteX9" fmla="*/ 296985 w 1586523"/>
              <a:gd name="connsiteY9" fmla="*/ 109415 h 470483"/>
              <a:gd name="connsiteX10" fmla="*/ 320431 w 1586523"/>
              <a:gd name="connsiteY10" fmla="*/ 179754 h 470483"/>
              <a:gd name="connsiteX11" fmla="*/ 328247 w 1586523"/>
              <a:gd name="connsiteY11" fmla="*/ 203200 h 470483"/>
              <a:gd name="connsiteX12" fmla="*/ 336062 w 1586523"/>
              <a:gd name="connsiteY12" fmla="*/ 257907 h 470483"/>
              <a:gd name="connsiteX13" fmla="*/ 343877 w 1586523"/>
              <a:gd name="connsiteY13" fmla="*/ 398584 h 470483"/>
              <a:gd name="connsiteX14" fmla="*/ 351693 w 1586523"/>
              <a:gd name="connsiteY14" fmla="*/ 422030 h 470483"/>
              <a:gd name="connsiteX15" fmla="*/ 375139 w 1586523"/>
              <a:gd name="connsiteY15" fmla="*/ 429846 h 470483"/>
              <a:gd name="connsiteX16" fmla="*/ 422031 w 1586523"/>
              <a:gd name="connsiteY16" fmla="*/ 453292 h 470483"/>
              <a:gd name="connsiteX17" fmla="*/ 492370 w 1586523"/>
              <a:gd name="connsiteY17" fmla="*/ 461107 h 470483"/>
              <a:gd name="connsiteX18" fmla="*/ 539262 w 1586523"/>
              <a:gd name="connsiteY18" fmla="*/ 445477 h 470483"/>
              <a:gd name="connsiteX19" fmla="*/ 593970 w 1586523"/>
              <a:gd name="connsiteY19" fmla="*/ 375138 h 470483"/>
              <a:gd name="connsiteX20" fmla="*/ 609600 w 1586523"/>
              <a:gd name="connsiteY20" fmla="*/ 351692 h 470483"/>
              <a:gd name="connsiteX21" fmla="*/ 633047 w 1586523"/>
              <a:gd name="connsiteY21" fmla="*/ 304800 h 470483"/>
              <a:gd name="connsiteX22" fmla="*/ 679939 w 1586523"/>
              <a:gd name="connsiteY22" fmla="*/ 281354 h 470483"/>
              <a:gd name="connsiteX23" fmla="*/ 703385 w 1586523"/>
              <a:gd name="connsiteY23" fmla="*/ 296984 h 470483"/>
              <a:gd name="connsiteX24" fmla="*/ 734647 w 1586523"/>
              <a:gd name="connsiteY24" fmla="*/ 367323 h 470483"/>
              <a:gd name="connsiteX25" fmla="*/ 765908 w 1586523"/>
              <a:gd name="connsiteY25" fmla="*/ 375138 h 470483"/>
              <a:gd name="connsiteX26" fmla="*/ 812800 w 1586523"/>
              <a:gd name="connsiteY26" fmla="*/ 320430 h 470483"/>
              <a:gd name="connsiteX27" fmla="*/ 820616 w 1586523"/>
              <a:gd name="connsiteY27" fmla="*/ 296984 h 470483"/>
              <a:gd name="connsiteX28" fmla="*/ 828431 w 1586523"/>
              <a:gd name="connsiteY28" fmla="*/ 250092 h 470483"/>
              <a:gd name="connsiteX29" fmla="*/ 844062 w 1586523"/>
              <a:gd name="connsiteY29" fmla="*/ 195384 h 470483"/>
              <a:gd name="connsiteX30" fmla="*/ 851877 w 1586523"/>
              <a:gd name="connsiteY30" fmla="*/ 164123 h 470483"/>
              <a:gd name="connsiteX31" fmla="*/ 867508 w 1586523"/>
              <a:gd name="connsiteY31" fmla="*/ 125046 h 470483"/>
              <a:gd name="connsiteX32" fmla="*/ 875323 w 1586523"/>
              <a:gd name="connsiteY32" fmla="*/ 101600 h 470483"/>
              <a:gd name="connsiteX33" fmla="*/ 906585 w 1586523"/>
              <a:gd name="connsiteY33" fmla="*/ 54707 h 470483"/>
              <a:gd name="connsiteX34" fmla="*/ 953477 w 1586523"/>
              <a:gd name="connsiteY34" fmla="*/ 39077 h 470483"/>
              <a:gd name="connsiteX35" fmla="*/ 992554 w 1586523"/>
              <a:gd name="connsiteY35" fmla="*/ 78154 h 470483"/>
              <a:gd name="connsiteX36" fmla="*/ 1016000 w 1586523"/>
              <a:gd name="connsiteY36" fmla="*/ 101600 h 470483"/>
              <a:gd name="connsiteX37" fmla="*/ 1047262 w 1586523"/>
              <a:gd name="connsiteY37" fmla="*/ 148492 h 470483"/>
              <a:gd name="connsiteX38" fmla="*/ 1062893 w 1586523"/>
              <a:gd name="connsiteY38" fmla="*/ 171938 h 470483"/>
              <a:gd name="connsiteX39" fmla="*/ 1086339 w 1586523"/>
              <a:gd name="connsiteY39" fmla="*/ 195384 h 470483"/>
              <a:gd name="connsiteX40" fmla="*/ 1117600 w 1586523"/>
              <a:gd name="connsiteY40" fmla="*/ 242277 h 470483"/>
              <a:gd name="connsiteX41" fmla="*/ 1141047 w 1586523"/>
              <a:gd name="connsiteY41" fmla="*/ 265723 h 470483"/>
              <a:gd name="connsiteX42" fmla="*/ 1180123 w 1586523"/>
              <a:gd name="connsiteY42" fmla="*/ 312615 h 470483"/>
              <a:gd name="connsiteX43" fmla="*/ 1203570 w 1586523"/>
              <a:gd name="connsiteY43" fmla="*/ 320430 h 470483"/>
              <a:gd name="connsiteX44" fmla="*/ 1367693 w 1586523"/>
              <a:gd name="connsiteY44" fmla="*/ 304800 h 470483"/>
              <a:gd name="connsiteX45" fmla="*/ 1391139 w 1586523"/>
              <a:gd name="connsiteY45" fmla="*/ 289169 h 470483"/>
              <a:gd name="connsiteX46" fmla="*/ 1414585 w 1586523"/>
              <a:gd name="connsiteY46" fmla="*/ 265723 h 470483"/>
              <a:gd name="connsiteX47" fmla="*/ 1461477 w 1586523"/>
              <a:gd name="connsiteY47" fmla="*/ 234461 h 470483"/>
              <a:gd name="connsiteX48" fmla="*/ 1508370 w 1586523"/>
              <a:gd name="connsiteY48" fmla="*/ 218830 h 470483"/>
              <a:gd name="connsiteX49" fmla="*/ 1586523 w 1586523"/>
              <a:gd name="connsiteY49" fmla="*/ 226646 h 47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86523" h="470483">
                <a:moveTo>
                  <a:pt x="0" y="125046"/>
                </a:moveTo>
                <a:cubicBezTo>
                  <a:pt x="2972" y="110188"/>
                  <a:pt x="7622" y="78542"/>
                  <a:pt x="15631" y="62523"/>
                </a:cubicBezTo>
                <a:cubicBezTo>
                  <a:pt x="19832" y="54122"/>
                  <a:pt x="23297" y="44055"/>
                  <a:pt x="31262" y="39077"/>
                </a:cubicBezTo>
                <a:cubicBezTo>
                  <a:pt x="45234" y="30345"/>
                  <a:pt x="62523" y="28656"/>
                  <a:pt x="78154" y="23446"/>
                </a:cubicBezTo>
                <a:lnTo>
                  <a:pt x="101600" y="15630"/>
                </a:lnTo>
                <a:lnTo>
                  <a:pt x="125047" y="7815"/>
                </a:lnTo>
                <a:lnTo>
                  <a:pt x="148493" y="0"/>
                </a:lnTo>
                <a:cubicBezTo>
                  <a:pt x="164124" y="2605"/>
                  <a:pt x="180758" y="1720"/>
                  <a:pt x="195385" y="7815"/>
                </a:cubicBezTo>
                <a:cubicBezTo>
                  <a:pt x="214813" y="15910"/>
                  <a:pt x="250562" y="43031"/>
                  <a:pt x="265723" y="62523"/>
                </a:cubicBezTo>
                <a:cubicBezTo>
                  <a:pt x="277256" y="77352"/>
                  <a:pt x="296985" y="109415"/>
                  <a:pt x="296985" y="109415"/>
                </a:cubicBezTo>
                <a:lnTo>
                  <a:pt x="320431" y="179754"/>
                </a:lnTo>
                <a:lnTo>
                  <a:pt x="328247" y="203200"/>
                </a:lnTo>
                <a:cubicBezTo>
                  <a:pt x="330852" y="221436"/>
                  <a:pt x="334593" y="239545"/>
                  <a:pt x="336062" y="257907"/>
                </a:cubicBezTo>
                <a:cubicBezTo>
                  <a:pt x="339807" y="304722"/>
                  <a:pt x="339424" y="351831"/>
                  <a:pt x="343877" y="398584"/>
                </a:cubicBezTo>
                <a:cubicBezTo>
                  <a:pt x="344658" y="406785"/>
                  <a:pt x="345868" y="416205"/>
                  <a:pt x="351693" y="422030"/>
                </a:cubicBezTo>
                <a:cubicBezTo>
                  <a:pt x="357518" y="427855"/>
                  <a:pt x="367771" y="426162"/>
                  <a:pt x="375139" y="429846"/>
                </a:cubicBezTo>
                <a:cubicBezTo>
                  <a:pt x="435732" y="460144"/>
                  <a:pt x="363106" y="433651"/>
                  <a:pt x="422031" y="453292"/>
                </a:cubicBezTo>
                <a:cubicBezTo>
                  <a:pt x="455637" y="475696"/>
                  <a:pt x="441316" y="473870"/>
                  <a:pt x="492370" y="461107"/>
                </a:cubicBezTo>
                <a:cubicBezTo>
                  <a:pt x="508354" y="457111"/>
                  <a:pt x="539262" y="445477"/>
                  <a:pt x="539262" y="445477"/>
                </a:cubicBezTo>
                <a:cubicBezTo>
                  <a:pt x="575990" y="408748"/>
                  <a:pt x="556579" y="431224"/>
                  <a:pt x="593970" y="375138"/>
                </a:cubicBezTo>
                <a:cubicBezTo>
                  <a:pt x="599180" y="367323"/>
                  <a:pt x="606630" y="360603"/>
                  <a:pt x="609600" y="351692"/>
                </a:cubicBezTo>
                <a:cubicBezTo>
                  <a:pt x="615957" y="332623"/>
                  <a:pt x="617897" y="319950"/>
                  <a:pt x="633047" y="304800"/>
                </a:cubicBezTo>
                <a:cubicBezTo>
                  <a:pt x="648198" y="289649"/>
                  <a:pt x="660869" y="287711"/>
                  <a:pt x="679939" y="281354"/>
                </a:cubicBezTo>
                <a:cubicBezTo>
                  <a:pt x="687754" y="286564"/>
                  <a:pt x="698407" y="289019"/>
                  <a:pt x="703385" y="296984"/>
                </a:cubicBezTo>
                <a:cubicBezTo>
                  <a:pt x="711094" y="309318"/>
                  <a:pt x="716086" y="354949"/>
                  <a:pt x="734647" y="367323"/>
                </a:cubicBezTo>
                <a:cubicBezTo>
                  <a:pt x="743584" y="373281"/>
                  <a:pt x="755488" y="372533"/>
                  <a:pt x="765908" y="375138"/>
                </a:cubicBezTo>
                <a:cubicBezTo>
                  <a:pt x="813155" y="363327"/>
                  <a:pt x="793772" y="377513"/>
                  <a:pt x="812800" y="320430"/>
                </a:cubicBezTo>
                <a:lnTo>
                  <a:pt x="820616" y="296984"/>
                </a:lnTo>
                <a:cubicBezTo>
                  <a:pt x="823221" y="281353"/>
                  <a:pt x="825323" y="265631"/>
                  <a:pt x="828431" y="250092"/>
                </a:cubicBezTo>
                <a:cubicBezTo>
                  <a:pt x="836574" y="209379"/>
                  <a:pt x="834132" y="230139"/>
                  <a:pt x="844062" y="195384"/>
                </a:cubicBezTo>
                <a:cubicBezTo>
                  <a:pt x="847013" y="185056"/>
                  <a:pt x="848480" y="174313"/>
                  <a:pt x="851877" y="164123"/>
                </a:cubicBezTo>
                <a:cubicBezTo>
                  <a:pt x="856313" y="150814"/>
                  <a:pt x="862582" y="138182"/>
                  <a:pt x="867508" y="125046"/>
                </a:cubicBezTo>
                <a:cubicBezTo>
                  <a:pt x="870401" y="117332"/>
                  <a:pt x="871322" y="108801"/>
                  <a:pt x="875323" y="101600"/>
                </a:cubicBezTo>
                <a:cubicBezTo>
                  <a:pt x="884446" y="85178"/>
                  <a:pt x="888763" y="60647"/>
                  <a:pt x="906585" y="54707"/>
                </a:cubicBezTo>
                <a:lnTo>
                  <a:pt x="953477" y="39077"/>
                </a:lnTo>
                <a:cubicBezTo>
                  <a:pt x="996461" y="67732"/>
                  <a:pt x="959990" y="39077"/>
                  <a:pt x="992554" y="78154"/>
                </a:cubicBezTo>
                <a:cubicBezTo>
                  <a:pt x="999630" y="86645"/>
                  <a:pt x="1009214" y="92876"/>
                  <a:pt x="1016000" y="101600"/>
                </a:cubicBezTo>
                <a:cubicBezTo>
                  <a:pt x="1027533" y="116429"/>
                  <a:pt x="1036841" y="132861"/>
                  <a:pt x="1047262" y="148492"/>
                </a:cubicBezTo>
                <a:cubicBezTo>
                  <a:pt x="1052472" y="156307"/>
                  <a:pt x="1056251" y="165296"/>
                  <a:pt x="1062893" y="171938"/>
                </a:cubicBezTo>
                <a:cubicBezTo>
                  <a:pt x="1070708" y="179753"/>
                  <a:pt x="1079553" y="186660"/>
                  <a:pt x="1086339" y="195384"/>
                </a:cubicBezTo>
                <a:cubicBezTo>
                  <a:pt x="1097872" y="210213"/>
                  <a:pt x="1104316" y="228994"/>
                  <a:pt x="1117600" y="242277"/>
                </a:cubicBezTo>
                <a:cubicBezTo>
                  <a:pt x="1125416" y="250092"/>
                  <a:pt x="1133971" y="257232"/>
                  <a:pt x="1141047" y="265723"/>
                </a:cubicBezTo>
                <a:cubicBezTo>
                  <a:pt x="1159069" y="287350"/>
                  <a:pt x="1154434" y="295490"/>
                  <a:pt x="1180123" y="312615"/>
                </a:cubicBezTo>
                <a:cubicBezTo>
                  <a:pt x="1186978" y="317185"/>
                  <a:pt x="1195754" y="317825"/>
                  <a:pt x="1203570" y="320430"/>
                </a:cubicBezTo>
                <a:cubicBezTo>
                  <a:pt x="1207085" y="320235"/>
                  <a:pt x="1325195" y="326049"/>
                  <a:pt x="1367693" y="304800"/>
                </a:cubicBezTo>
                <a:cubicBezTo>
                  <a:pt x="1376094" y="300599"/>
                  <a:pt x="1383923" y="295182"/>
                  <a:pt x="1391139" y="289169"/>
                </a:cubicBezTo>
                <a:cubicBezTo>
                  <a:pt x="1399630" y="282093"/>
                  <a:pt x="1405861" y="272509"/>
                  <a:pt x="1414585" y="265723"/>
                </a:cubicBezTo>
                <a:cubicBezTo>
                  <a:pt x="1429414" y="254190"/>
                  <a:pt x="1443655" y="240402"/>
                  <a:pt x="1461477" y="234461"/>
                </a:cubicBezTo>
                <a:lnTo>
                  <a:pt x="1508370" y="218830"/>
                </a:lnTo>
                <a:cubicBezTo>
                  <a:pt x="1581297" y="226934"/>
                  <a:pt x="1555118" y="226646"/>
                  <a:pt x="1586523" y="226646"/>
                </a:cubicBezTo>
              </a:path>
            </a:pathLst>
          </a:cu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F50377-4D77-C35D-377E-042EFBA044A2}"/>
              </a:ext>
            </a:extLst>
          </p:cNvPr>
          <p:cNvSpPr/>
          <p:nvPr/>
        </p:nvSpPr>
        <p:spPr>
          <a:xfrm rot="5400000">
            <a:off x="11566008" y="5392506"/>
            <a:ext cx="262015" cy="278838"/>
          </a:xfrm>
          <a:prstGeom prst="ellipse">
            <a:avLst/>
          </a:prstGeom>
          <a:solidFill>
            <a:srgbClr val="FFD7D7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en-NO" spc="-1">
              <a:latin typeface="Arial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81574E-CE65-1BF4-DFA0-1AF883C87167}"/>
              </a:ext>
            </a:extLst>
          </p:cNvPr>
          <p:cNvCxnSpPr/>
          <p:nvPr/>
        </p:nvCxnSpPr>
        <p:spPr>
          <a:xfrm>
            <a:off x="9899168" y="5098763"/>
            <a:ext cx="2009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6DB3E1-75DA-BBB1-C7E0-7D27CA585643}"/>
              </a:ext>
            </a:extLst>
          </p:cNvPr>
          <p:cNvCxnSpPr/>
          <p:nvPr/>
        </p:nvCxnSpPr>
        <p:spPr>
          <a:xfrm>
            <a:off x="9884682" y="5954548"/>
            <a:ext cx="2009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013982-96DA-427D-91F9-0F50BD776E4F}"/>
              </a:ext>
            </a:extLst>
          </p:cNvPr>
          <p:cNvSpPr txBox="1"/>
          <p:nvPr/>
        </p:nvSpPr>
        <p:spPr>
          <a:xfrm>
            <a:off x="9195671" y="2495755"/>
            <a:ext cx="2837673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Biophysical modelling (particularly white matter)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029842-3DB8-3EEE-FE12-D63146F82C09}"/>
              </a:ext>
            </a:extLst>
          </p:cNvPr>
          <p:cNvSpPr txBox="1"/>
          <p:nvPr/>
        </p:nvSpPr>
        <p:spPr>
          <a:xfrm>
            <a:off x="177801" y="2403992"/>
            <a:ext cx="197719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Cortical reconstruction, metrics extraction (particularly grey matter)</a:t>
            </a:r>
          </a:p>
        </p:txBody>
      </p:sp>
    </p:spTree>
    <p:extLst>
      <p:ext uri="{BB962C8B-B14F-4D97-AF65-F5344CB8AC3E}">
        <p14:creationId xmlns:p14="http://schemas.microsoft.com/office/powerpoint/2010/main" val="339582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Examples for quantitative assessments: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3BB39573-8E5F-65DB-D3F3-C3C1003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65" y="2447171"/>
            <a:ext cx="1473435" cy="1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E025E44E-EE57-F302-171A-AC4FB939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9" y="2447170"/>
            <a:ext cx="1465125" cy="14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1 MRI | MRI T1 weighted sequences">
            <a:extLst>
              <a:ext uri="{FF2B5EF4-FFF2-40B4-BE49-F238E27FC236}">
                <a16:creationId xmlns:a16="http://schemas.microsoft.com/office/drawing/2014/main" id="{307B091F-0FE5-9C35-A098-A45AF12A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447170"/>
            <a:ext cx="1554000" cy="14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1BD80-00C4-AE92-9D6E-D05212CEAF95}"/>
              </a:ext>
            </a:extLst>
          </p:cNvPr>
          <p:cNvSpPr txBox="1"/>
          <p:nvPr/>
        </p:nvSpPr>
        <p:spPr>
          <a:xfrm>
            <a:off x="4846849" y="3887643"/>
            <a:ext cx="1977192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Hyperintensity detection (marker for lesions)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013982-96DA-427D-91F9-0F50BD776E4F}"/>
              </a:ext>
            </a:extLst>
          </p:cNvPr>
          <p:cNvSpPr txBox="1"/>
          <p:nvPr/>
        </p:nvSpPr>
        <p:spPr>
          <a:xfrm>
            <a:off x="9195671" y="2495755"/>
            <a:ext cx="2837673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Biophysical modelling (particularly white matter)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029842-3DB8-3EEE-FE12-D63146F82C09}"/>
              </a:ext>
            </a:extLst>
          </p:cNvPr>
          <p:cNvSpPr txBox="1"/>
          <p:nvPr/>
        </p:nvSpPr>
        <p:spPr>
          <a:xfrm>
            <a:off x="177801" y="2403992"/>
            <a:ext cx="197719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Cortical reconstruction, metrics extraction (particularly grey matter)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56BE2-4FFD-984A-8FF1-BA3B61242971}"/>
              </a:ext>
            </a:extLst>
          </p:cNvPr>
          <p:cNvSpPr txBox="1"/>
          <p:nvPr/>
        </p:nvSpPr>
        <p:spPr>
          <a:xfrm>
            <a:off x="577644" y="5393918"/>
            <a:ext cx="11017455" cy="10772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sz="3200" dirty="0">
                <a:solidFill>
                  <a:srgbClr val="002060"/>
                </a:solidFill>
              </a:rPr>
              <a:t>Useful: Many established pipelines to automate the extraction of such parameters.</a:t>
            </a:r>
          </a:p>
        </p:txBody>
      </p:sp>
    </p:spTree>
    <p:extLst>
      <p:ext uri="{BB962C8B-B14F-4D97-AF65-F5344CB8AC3E}">
        <p14:creationId xmlns:p14="http://schemas.microsoft.com/office/powerpoint/2010/main" val="350765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We are interested in ageing trajectories</a:t>
            </a:r>
          </a:p>
          <a:p>
            <a:r>
              <a:rPr lang="en-NO" dirty="0"/>
              <a:t>Hence, classical group-level comparison might not be sufficient (precision is lacking)</a:t>
            </a:r>
          </a:p>
          <a:p>
            <a:r>
              <a:rPr lang="en-NO" dirty="0"/>
              <a:t>One approach: 							        normative modelling</a:t>
            </a:r>
          </a:p>
          <a:p>
            <a:endParaRPr lang="en-NO" dirty="0"/>
          </a:p>
        </p:txBody>
      </p:sp>
      <p:pic>
        <p:nvPicPr>
          <p:cNvPr id="28" name="Picture 27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4D23D4DA-BDC7-D09C-0A5F-4BBE616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767479"/>
            <a:ext cx="6096000" cy="39444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3C7021-73B1-8AE5-8B5D-A3658300E514}"/>
              </a:ext>
            </a:extLst>
          </p:cNvPr>
          <p:cNvSpPr txBox="1"/>
          <p:nvPr/>
        </p:nvSpPr>
        <p:spPr>
          <a:xfrm>
            <a:off x="10223500" y="6677968"/>
            <a:ext cx="20701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r>
              <a:rPr lang="en-GB" sz="900" dirty="0"/>
              <a:t>Marquand et al. (2019) </a:t>
            </a:r>
            <a:r>
              <a:rPr lang="en-GB" sz="900" dirty="0" err="1"/>
              <a:t>Mol.Psych</a:t>
            </a:r>
            <a:r>
              <a:rPr lang="en-GB" sz="900" dirty="0"/>
              <a:t>, 24</a:t>
            </a:r>
          </a:p>
        </p:txBody>
      </p:sp>
    </p:spTree>
    <p:extLst>
      <p:ext uri="{BB962C8B-B14F-4D97-AF65-F5344CB8AC3E}">
        <p14:creationId xmlns:p14="http://schemas.microsoft.com/office/powerpoint/2010/main" val="254611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You see that there are many MRI parameters. Many have the potential to be used as biomarkers. </a:t>
            </a:r>
          </a:p>
          <a:p>
            <a:r>
              <a:rPr lang="en-NO" dirty="0"/>
              <a:t>Cooking them down into a simple number: brain age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86245-C0F2-7360-3FD0-E07434419334}"/>
              </a:ext>
            </a:extLst>
          </p:cNvPr>
          <p:cNvSpPr txBox="1"/>
          <p:nvPr/>
        </p:nvSpPr>
        <p:spPr>
          <a:xfrm>
            <a:off x="5570833" y="3647171"/>
            <a:ext cx="15083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r>
              <a:rPr lang="en-GB" sz="900" dirty="0"/>
              <a:t>Predicted brain age: </a:t>
            </a:r>
            <a:r>
              <a:rPr lang="en-GB" sz="900" b="1" dirty="0"/>
              <a:t>59 years old</a:t>
            </a:r>
            <a:r>
              <a:rPr lang="en-GB" sz="900" dirty="0"/>
              <a:t>. Significant gap. Treatment applied.</a:t>
            </a:r>
            <a:endParaRPr lang="en-NO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97D30A-582B-1486-8112-90B3A269BE75}"/>
              </a:ext>
            </a:extLst>
          </p:cNvPr>
          <p:cNvCxnSpPr>
            <a:cxnSpLocks/>
            <a:stCxn id="10" idx="3"/>
            <a:endCxn id="35" idx="1"/>
          </p:cNvCxnSpPr>
          <p:nvPr/>
        </p:nvCxnSpPr>
        <p:spPr>
          <a:xfrm flipV="1">
            <a:off x="5450366" y="4186473"/>
            <a:ext cx="1560386" cy="9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7751979-69A3-AC65-1E91-824198E0ED2D}"/>
              </a:ext>
            </a:extLst>
          </p:cNvPr>
          <p:cNvGrpSpPr/>
          <p:nvPr/>
        </p:nvGrpSpPr>
        <p:grpSpPr>
          <a:xfrm>
            <a:off x="4128155" y="3642336"/>
            <a:ext cx="1322211" cy="1798237"/>
            <a:chOff x="7395896" y="4365210"/>
            <a:chExt cx="1322211" cy="17982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C4E216-8CC1-418B-7BB1-B96E8641E58E}"/>
                </a:ext>
              </a:extLst>
            </p:cNvPr>
            <p:cNvGrpSpPr/>
            <p:nvPr/>
          </p:nvGrpSpPr>
          <p:grpSpPr>
            <a:xfrm>
              <a:off x="7395896" y="4365210"/>
              <a:ext cx="1322211" cy="1274273"/>
              <a:chOff x="10308820" y="1386330"/>
              <a:chExt cx="1388441" cy="146816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A6BEE4-770E-DFF9-8C64-C9AD424A138F}"/>
                  </a:ext>
                </a:extLst>
              </p:cNvPr>
              <p:cNvGrpSpPr/>
              <p:nvPr/>
            </p:nvGrpSpPr>
            <p:grpSpPr>
              <a:xfrm>
                <a:off x="10415558" y="1518262"/>
                <a:ext cx="1153932" cy="1204298"/>
                <a:chOff x="10369948" y="1239612"/>
                <a:chExt cx="1505702" cy="164106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B15761-C574-A239-6EA5-91B67D5DF8B7}"/>
                    </a:ext>
                  </a:extLst>
                </p:cNvPr>
                <p:cNvSpPr/>
                <p:nvPr/>
              </p:nvSpPr>
              <p:spPr>
                <a:xfrm>
                  <a:off x="11126766" y="1239612"/>
                  <a:ext cx="374442" cy="272737"/>
                </a:xfrm>
                <a:prstGeom prst="rect">
                  <a:avLst/>
                </a:prstGeom>
                <a:solidFill>
                  <a:srgbClr val="FFF5CE"/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09246B3-6DC5-3FC6-AC5D-CE8BE7519B9E}"/>
                    </a:ext>
                  </a:extLst>
                </p:cNvPr>
                <p:cNvSpPr/>
                <p:nvPr/>
              </p:nvSpPr>
              <p:spPr>
                <a:xfrm>
                  <a:off x="10744390" y="1913956"/>
                  <a:ext cx="374442" cy="27273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91DC699-CB2A-0FCE-9C78-3419C33032A5}"/>
                    </a:ext>
                  </a:extLst>
                </p:cNvPr>
                <p:cNvCxnSpPr>
                  <a:cxnSpLocks/>
                  <a:stCxn id="11" idx="2"/>
                  <a:endCxn id="16" idx="0"/>
                </p:cNvCxnSpPr>
                <p:nvPr/>
              </p:nvCxnSpPr>
              <p:spPr>
                <a:xfrm>
                  <a:off x="11313987" y="1512349"/>
                  <a:ext cx="374442" cy="401606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ys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1B76F17-ED89-D1A7-7CA7-A2DADCD70151}"/>
                    </a:ext>
                  </a:extLst>
                </p:cNvPr>
                <p:cNvSpPr/>
                <p:nvPr/>
              </p:nvSpPr>
              <p:spPr>
                <a:xfrm>
                  <a:off x="11118832" y="2607944"/>
                  <a:ext cx="374442" cy="27273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230C95E-66C4-A2BB-E999-A07B30B061D8}"/>
                    </a:ext>
                  </a:extLst>
                </p:cNvPr>
                <p:cNvSpPr/>
                <p:nvPr/>
              </p:nvSpPr>
              <p:spPr>
                <a:xfrm>
                  <a:off x="10744390" y="1913955"/>
                  <a:ext cx="374442" cy="27273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EA3C3A8-C8FE-4A34-B41B-8E9EF87DAA2E}"/>
                    </a:ext>
                  </a:extLst>
                </p:cNvPr>
                <p:cNvSpPr/>
                <p:nvPr/>
              </p:nvSpPr>
              <p:spPr>
                <a:xfrm>
                  <a:off x="11501208" y="1913955"/>
                  <a:ext cx="374442" cy="27273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65C63D9-9078-0940-AC94-4A74BEC0B4C2}"/>
                    </a:ext>
                  </a:extLst>
                </p:cNvPr>
                <p:cNvCxnSpPr>
                  <a:cxnSpLocks/>
                  <a:stCxn id="11" idx="2"/>
                  <a:endCxn id="15" idx="0"/>
                </p:cNvCxnSpPr>
                <p:nvPr/>
              </p:nvCxnSpPr>
              <p:spPr>
                <a:xfrm flipH="1">
                  <a:off x="10931611" y="1512349"/>
                  <a:ext cx="382376" cy="4016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6CB15B1-14BD-FFF4-082F-2C90BAB37C55}"/>
                    </a:ext>
                  </a:extLst>
                </p:cNvPr>
                <p:cNvCxnSpPr>
                  <a:cxnSpLocks/>
                  <a:stCxn id="15" idx="2"/>
                  <a:endCxn id="14" idx="0"/>
                </p:cNvCxnSpPr>
                <p:nvPr/>
              </p:nvCxnSpPr>
              <p:spPr>
                <a:xfrm>
                  <a:off x="10931611" y="2186692"/>
                  <a:ext cx="374442" cy="4212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D9FDF5E-AA54-EE95-E40C-675E90FB62B2}"/>
                    </a:ext>
                  </a:extLst>
                </p:cNvPr>
                <p:cNvSpPr/>
                <p:nvPr/>
              </p:nvSpPr>
              <p:spPr>
                <a:xfrm>
                  <a:off x="10369948" y="2607944"/>
                  <a:ext cx="374442" cy="272737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0"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endParaRPr lang="en-GB" sz="900" b="0" strike="noStrike" spc="-1" dirty="0">
                    <a:latin typeface="Arial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77287E9-64DF-875B-3864-AA3CBFCF7B72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 flipH="1">
                  <a:off x="10557169" y="2192880"/>
                  <a:ext cx="382376" cy="415064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ysDot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9269B6-8828-D446-AF85-36E1B4F7BBD7}"/>
                  </a:ext>
                </a:extLst>
              </p:cNvPr>
              <p:cNvSpPr/>
              <p:nvPr/>
            </p:nvSpPr>
            <p:spPr>
              <a:xfrm>
                <a:off x="10308820" y="1386330"/>
                <a:ext cx="1388441" cy="14681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 sz="90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43A54C-97B4-D872-7037-8219881832DF}"/>
                </a:ext>
              </a:extLst>
            </p:cNvPr>
            <p:cNvSpPr txBox="1"/>
            <p:nvPr/>
          </p:nvSpPr>
          <p:spPr>
            <a:xfrm>
              <a:off x="7407327" y="5655616"/>
              <a:ext cx="131077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900" dirty="0"/>
                <a:t>Trained model assesses MRI scans automatically</a:t>
              </a:r>
              <a:endParaRPr lang="en-NO" sz="9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19024F-1049-EA77-761D-FAF1E53AC10F}"/>
              </a:ext>
            </a:extLst>
          </p:cNvPr>
          <p:cNvGrpSpPr/>
          <p:nvPr/>
        </p:nvGrpSpPr>
        <p:grpSpPr>
          <a:xfrm>
            <a:off x="6886080" y="4889762"/>
            <a:ext cx="1322209" cy="1107718"/>
            <a:chOff x="7622680" y="5601884"/>
            <a:chExt cx="1322209" cy="11077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A778F1-A753-FF05-8271-12E71DEAAD90}"/>
                </a:ext>
              </a:extLst>
            </p:cNvPr>
            <p:cNvGrpSpPr/>
            <p:nvPr/>
          </p:nvGrpSpPr>
          <p:grpSpPr>
            <a:xfrm>
              <a:off x="7622680" y="5601884"/>
              <a:ext cx="1322209" cy="1107718"/>
              <a:chOff x="7676863" y="4424208"/>
              <a:chExt cx="1252578" cy="13585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B5BF15-7E56-1F60-8D4D-510090819C7F}"/>
                  </a:ext>
                </a:extLst>
              </p:cNvPr>
              <p:cNvSpPr txBox="1"/>
              <p:nvPr/>
            </p:nvSpPr>
            <p:spPr>
              <a:xfrm>
                <a:off x="7676863" y="5159941"/>
                <a:ext cx="1252578" cy="622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O" sz="900" dirty="0"/>
                  <a:t>Patient MRI data at 2nd time point. </a:t>
                </a:r>
                <a:r>
                  <a:rPr lang="en-NO" sz="900" b="1" dirty="0"/>
                  <a:t>62 years of age</a:t>
                </a:r>
                <a:r>
                  <a:rPr lang="en-NO" sz="900" dirty="0"/>
                  <a:t>.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26753A-4492-D67A-3E21-0352769AE0C3}"/>
                  </a:ext>
                </a:extLst>
              </p:cNvPr>
              <p:cNvSpPr/>
              <p:nvPr/>
            </p:nvSpPr>
            <p:spPr>
              <a:xfrm>
                <a:off x="7794969" y="4424208"/>
                <a:ext cx="1016369" cy="13381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 sz="900"/>
              </a:p>
            </p:txBody>
          </p:sp>
        </p:grpSp>
        <p:pic>
          <p:nvPicPr>
            <p:cNvPr id="23" name="Picture 2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C26AD6-F558-CA39-6CF0-E61D3A22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4757" y="5652372"/>
              <a:ext cx="598053" cy="577445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356D3E-4545-F1DC-0381-942337922871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5450366" y="4279473"/>
            <a:ext cx="1560386" cy="1155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053792-034B-5EE9-4880-221036C35DFE}"/>
              </a:ext>
            </a:extLst>
          </p:cNvPr>
          <p:cNvSpPr txBox="1"/>
          <p:nvPr/>
        </p:nvSpPr>
        <p:spPr>
          <a:xfrm>
            <a:off x="5570832" y="4971887"/>
            <a:ext cx="11412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>
              <a:defRPr sz="1200"/>
            </a:lvl1pPr>
          </a:lstStyle>
          <a:p>
            <a:r>
              <a:rPr lang="en-GB" sz="900" dirty="0"/>
              <a:t>Predicted brain age: </a:t>
            </a:r>
            <a:r>
              <a:rPr lang="en-GB" sz="900" b="1" dirty="0"/>
              <a:t>75 years old</a:t>
            </a:r>
            <a:r>
              <a:rPr lang="en-GB" sz="900" dirty="0"/>
              <a:t>.</a:t>
            </a:r>
          </a:p>
          <a:p>
            <a:r>
              <a:rPr lang="en-GB" sz="900" i="1" dirty="0"/>
              <a:t>Gap has increased</a:t>
            </a:r>
            <a:r>
              <a:rPr lang="en-GB" sz="900" dirty="0"/>
              <a:t>!</a:t>
            </a:r>
            <a:endParaRPr lang="en-NO" sz="9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87E2E-05C3-7E15-58CA-C3876CC59722}"/>
              </a:ext>
            </a:extLst>
          </p:cNvPr>
          <p:cNvGrpSpPr/>
          <p:nvPr/>
        </p:nvGrpSpPr>
        <p:grpSpPr>
          <a:xfrm>
            <a:off x="4120902" y="5599905"/>
            <a:ext cx="2843464" cy="380949"/>
            <a:chOff x="4860208" y="6030823"/>
            <a:chExt cx="1327630" cy="56819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1C4C87-FEC0-D02F-AFAE-727703C3CFE2}"/>
                </a:ext>
              </a:extLst>
            </p:cNvPr>
            <p:cNvSpPr/>
            <p:nvPr/>
          </p:nvSpPr>
          <p:spPr>
            <a:xfrm>
              <a:off x="4865627" y="6030823"/>
              <a:ext cx="1322211" cy="5681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 sz="9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17E9E4-72B3-3EF7-1548-76288923439A}"/>
                </a:ext>
              </a:extLst>
            </p:cNvPr>
            <p:cNvSpPr txBox="1"/>
            <p:nvPr/>
          </p:nvSpPr>
          <p:spPr>
            <a:xfrm>
              <a:off x="4860208" y="6050052"/>
              <a:ext cx="1322212" cy="4542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NO"/>
              </a:defPPr>
              <a:lvl1pPr>
                <a:defRPr sz="1200"/>
              </a:lvl1pPr>
            </a:lstStyle>
            <a:p>
              <a:pPr algn="ctr"/>
              <a:r>
                <a:rPr lang="en-GB" sz="900" b="1" dirty="0"/>
                <a:t>Conclusion</a:t>
              </a:r>
            </a:p>
            <a:p>
              <a:pPr algn="ctr"/>
              <a:r>
                <a:rPr lang="en-GB" sz="900" dirty="0"/>
                <a:t>Treatment is not successful!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78406-4AD6-882E-2388-57753FFB298D}"/>
              </a:ext>
            </a:extLst>
          </p:cNvPr>
          <p:cNvGrpSpPr/>
          <p:nvPr/>
        </p:nvGrpSpPr>
        <p:grpSpPr>
          <a:xfrm>
            <a:off x="6886080" y="3640927"/>
            <a:ext cx="1322209" cy="1107718"/>
            <a:chOff x="7622680" y="5601884"/>
            <a:chExt cx="1322209" cy="110771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B7C8A6-DFD8-95E3-1B21-244179D78BA2}"/>
                </a:ext>
              </a:extLst>
            </p:cNvPr>
            <p:cNvGrpSpPr/>
            <p:nvPr/>
          </p:nvGrpSpPr>
          <p:grpSpPr>
            <a:xfrm>
              <a:off x="7622680" y="5601884"/>
              <a:ext cx="1322209" cy="1107718"/>
              <a:chOff x="7676863" y="4424208"/>
              <a:chExt cx="1252578" cy="135856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36588A-7B5C-17B3-494F-DA0161E9ACEE}"/>
                  </a:ext>
                </a:extLst>
              </p:cNvPr>
              <p:cNvSpPr txBox="1"/>
              <p:nvPr/>
            </p:nvSpPr>
            <p:spPr>
              <a:xfrm>
                <a:off x="7676863" y="5159941"/>
                <a:ext cx="1252578" cy="622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O" sz="900" dirty="0"/>
                  <a:t>Patient MRI data at first time point. </a:t>
                </a:r>
                <a:r>
                  <a:rPr lang="en-NO" sz="900" b="1" dirty="0"/>
                  <a:t>55 years of age</a:t>
                </a:r>
                <a:r>
                  <a:rPr lang="en-NO" sz="900" dirty="0"/>
                  <a:t>.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B1613A-D434-AACE-B767-1A8F90948743}"/>
                  </a:ext>
                </a:extLst>
              </p:cNvPr>
              <p:cNvSpPr/>
              <p:nvPr/>
            </p:nvSpPr>
            <p:spPr>
              <a:xfrm>
                <a:off x="7794969" y="4424208"/>
                <a:ext cx="1016369" cy="13381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 sz="900"/>
              </a:p>
            </p:txBody>
          </p:sp>
        </p:grpSp>
        <p:pic>
          <p:nvPicPr>
            <p:cNvPr id="33" name="Picture 3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BA749CE1-54ED-D521-4E36-557C719A2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4757" y="5652372"/>
              <a:ext cx="598053" cy="577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51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Brain age can potentially be used to assess ageing trajectories or treatment success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A2E635-35D3-2679-FB36-D9E86CF21F6C}"/>
              </a:ext>
            </a:extLst>
          </p:cNvPr>
          <p:cNvGrpSpPr/>
          <p:nvPr/>
        </p:nvGrpSpPr>
        <p:grpSpPr>
          <a:xfrm>
            <a:off x="1226838" y="3683000"/>
            <a:ext cx="4140284" cy="2510875"/>
            <a:chOff x="243902" y="897480"/>
            <a:chExt cx="4140284" cy="2510875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7D9076-B76F-480D-22C1-3D1455192588}"/>
                </a:ext>
              </a:extLst>
            </p:cNvPr>
            <p:cNvSpPr/>
            <p:nvPr/>
          </p:nvSpPr>
          <p:spPr>
            <a:xfrm rot="20164691">
              <a:off x="293278" y="1707305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6A98A7-5C17-E35B-5038-A3AC4C899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72" y="1342467"/>
              <a:ext cx="3258128" cy="1748047"/>
            </a:xfrm>
            <a:prstGeom prst="lin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12E14E6-C128-90E7-DA89-80B5265DC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64" y="1085088"/>
              <a:ext cx="0" cy="201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2603806-31AF-1C63-1657-CB8BE50234EE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4" y="3100578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320D4E-7117-DA96-A556-DA82CEE91002}"/>
                </a:ext>
              </a:extLst>
            </p:cNvPr>
            <p:cNvSpPr txBox="1"/>
            <p:nvPr/>
          </p:nvSpPr>
          <p:spPr>
            <a:xfrm>
              <a:off x="587972" y="3100578"/>
              <a:ext cx="3581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90D4C-DFAA-17AF-4122-6310393DFF24}"/>
                </a:ext>
              </a:extLst>
            </p:cNvPr>
            <p:cNvSpPr txBox="1"/>
            <p:nvPr/>
          </p:nvSpPr>
          <p:spPr>
            <a:xfrm rot="16200000">
              <a:off x="-586922" y="1953709"/>
              <a:ext cx="196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Brain age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E98153-D885-C366-4130-BF8B06769015}"/>
                </a:ext>
              </a:extLst>
            </p:cNvPr>
            <p:cNvSpPr txBox="1"/>
            <p:nvPr/>
          </p:nvSpPr>
          <p:spPr>
            <a:xfrm>
              <a:off x="2536382" y="897480"/>
              <a:ext cx="8819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Abnormal ageing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AF7CDF-8648-B5BA-8C8F-28A50FB0EB2D}"/>
                </a:ext>
              </a:extLst>
            </p:cNvPr>
            <p:cNvSpPr txBox="1"/>
            <p:nvPr/>
          </p:nvSpPr>
          <p:spPr>
            <a:xfrm>
              <a:off x="3657992" y="899607"/>
              <a:ext cx="7261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Normal ageing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FA96A6-D600-6D13-7D34-EC4D7CBCFCD1}"/>
              </a:ext>
            </a:extLst>
          </p:cNvPr>
          <p:cNvCxnSpPr>
            <a:cxnSpLocks/>
          </p:cNvCxnSpPr>
          <p:nvPr/>
        </p:nvCxnSpPr>
        <p:spPr>
          <a:xfrm flipV="1">
            <a:off x="7179746" y="3867343"/>
            <a:ext cx="0" cy="2015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1A2656-2EA5-AD01-1F64-53E95A046019}"/>
              </a:ext>
            </a:extLst>
          </p:cNvPr>
          <p:cNvCxnSpPr>
            <a:cxnSpLocks/>
          </p:cNvCxnSpPr>
          <p:nvPr/>
        </p:nvCxnSpPr>
        <p:spPr>
          <a:xfrm>
            <a:off x="7179746" y="5882833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BC4BE64-63B1-3D84-1C6A-EA45518ACF81}"/>
              </a:ext>
            </a:extLst>
          </p:cNvPr>
          <p:cNvSpPr txBox="1"/>
          <p:nvPr/>
        </p:nvSpPr>
        <p:spPr>
          <a:xfrm rot="16200000">
            <a:off x="5979256" y="4723470"/>
            <a:ext cx="202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Brain 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C4DBA-C108-1487-6C19-678807CAFBF8}"/>
              </a:ext>
            </a:extLst>
          </p:cNvPr>
          <p:cNvSpPr txBox="1"/>
          <p:nvPr/>
        </p:nvSpPr>
        <p:spPr>
          <a:xfrm>
            <a:off x="9899405" y="3666453"/>
            <a:ext cx="10573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Successful treatment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7C9653-82E8-6BA1-4F93-34527EE43F9D}"/>
              </a:ext>
            </a:extLst>
          </p:cNvPr>
          <p:cNvSpPr txBox="1"/>
          <p:nvPr/>
        </p:nvSpPr>
        <p:spPr>
          <a:xfrm>
            <a:off x="8351886" y="3666696"/>
            <a:ext cx="107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Unsuccessful treatment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DDF1FC-4308-8882-5E7B-EAB2414CB214}"/>
              </a:ext>
            </a:extLst>
          </p:cNvPr>
          <p:cNvGrpSpPr/>
          <p:nvPr/>
        </p:nvGrpSpPr>
        <p:grpSpPr>
          <a:xfrm>
            <a:off x="6899272" y="3960322"/>
            <a:ext cx="3620207" cy="1925775"/>
            <a:chOff x="4815632" y="1173523"/>
            <a:chExt cx="3620207" cy="1925775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F42B09-9307-CF9F-1B5F-8CFC6690C5AE}"/>
                </a:ext>
              </a:extLst>
            </p:cNvPr>
            <p:cNvSpPr/>
            <p:nvPr/>
          </p:nvSpPr>
          <p:spPr>
            <a:xfrm rot="19971741">
              <a:off x="6376170" y="1530213"/>
              <a:ext cx="1636036" cy="430887"/>
            </a:xfrm>
            <a:custGeom>
              <a:avLst/>
              <a:gdLst>
                <a:gd name="connsiteX0" fmla="*/ 0 w 1634066"/>
                <a:gd name="connsiteY0" fmla="*/ 1007533 h 1008436"/>
                <a:gd name="connsiteX1" fmla="*/ 660400 w 1634066"/>
                <a:gd name="connsiteY1" fmla="*/ 905933 h 1008436"/>
                <a:gd name="connsiteX2" fmla="*/ 1380066 w 1634066"/>
                <a:gd name="connsiteY2" fmla="*/ 364067 h 1008436"/>
                <a:gd name="connsiteX3" fmla="*/ 1634066 w 1634066"/>
                <a:gd name="connsiteY3" fmla="*/ 0 h 100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066" h="1008436">
                  <a:moveTo>
                    <a:pt x="0" y="1007533"/>
                  </a:moveTo>
                  <a:cubicBezTo>
                    <a:pt x="215194" y="1010355"/>
                    <a:pt x="430389" y="1013177"/>
                    <a:pt x="660400" y="905933"/>
                  </a:cubicBezTo>
                  <a:cubicBezTo>
                    <a:pt x="890411" y="798689"/>
                    <a:pt x="1217788" y="515056"/>
                    <a:pt x="1380066" y="364067"/>
                  </a:cubicBezTo>
                  <a:cubicBezTo>
                    <a:pt x="1542344" y="213078"/>
                    <a:pt x="1588205" y="106539"/>
                    <a:pt x="1634066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BC54D-B532-B303-03CA-32C30B6CE1CF}"/>
                </a:ext>
              </a:extLst>
            </p:cNvPr>
            <p:cNvSpPr txBox="1"/>
            <p:nvPr/>
          </p:nvSpPr>
          <p:spPr>
            <a:xfrm>
              <a:off x="7039263" y="2441032"/>
              <a:ext cx="13965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Onset of treatment effects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F705B14-B707-4849-9878-C0D2C9BBB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1872" y="2318530"/>
              <a:ext cx="582247" cy="22639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44E1531-ACCE-3D88-D0B3-6E0605FA1B13}"/>
                </a:ext>
              </a:extLst>
            </p:cNvPr>
            <p:cNvSpPr/>
            <p:nvPr/>
          </p:nvSpPr>
          <p:spPr>
            <a:xfrm rot="20164691">
              <a:off x="4815632" y="1726232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F38DB2C-22FA-6945-961E-B3C40E259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45286" y="1173523"/>
              <a:ext cx="0" cy="192577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32153F9-B7FA-6510-7489-D3412255361B}"/>
              </a:ext>
            </a:extLst>
          </p:cNvPr>
          <p:cNvSpPr txBox="1"/>
          <p:nvPr/>
        </p:nvSpPr>
        <p:spPr>
          <a:xfrm>
            <a:off x="2331720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Ageing trajectories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68AD35-539B-C28E-8F2A-0BE9288B2392}"/>
              </a:ext>
            </a:extLst>
          </p:cNvPr>
          <p:cNvSpPr txBox="1"/>
          <p:nvPr/>
        </p:nvSpPr>
        <p:spPr>
          <a:xfrm>
            <a:off x="7857024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Treatment success</a:t>
            </a:r>
          </a:p>
        </p:txBody>
      </p:sp>
    </p:spTree>
    <p:extLst>
      <p:ext uri="{BB962C8B-B14F-4D97-AF65-F5344CB8AC3E}">
        <p14:creationId xmlns:p14="http://schemas.microsoft.com/office/powerpoint/2010/main" val="189749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Some of my brain age methods papers</a:t>
            </a:r>
          </a:p>
          <a:p>
            <a:endParaRPr lang="en-NO" dirty="0"/>
          </a:p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174FA-DE64-198B-3B29-5D12DBA1EBF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147071" y="2531968"/>
            <a:ext cx="3112480" cy="394700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0D1A03D8-015B-2FD4-8057-6E6BBDC8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1" y="2384237"/>
            <a:ext cx="3841600" cy="424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5BC66-6581-B416-16F5-C6A08B8F1E2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336340" y="3098097"/>
            <a:ext cx="2921040" cy="251928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 descr="A document with text and red mark&#10;&#10;Description automatically generated">
            <a:extLst>
              <a:ext uri="{FF2B5EF4-FFF2-40B4-BE49-F238E27FC236}">
                <a16:creationId xmlns:a16="http://schemas.microsoft.com/office/drawing/2014/main" id="{F7E3FA2F-24F3-C3F9-95E5-0056DB39B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401" y="2974500"/>
            <a:ext cx="3042759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Some of my brain age application papers</a:t>
            </a:r>
          </a:p>
          <a:p>
            <a:endParaRPr lang="en-NO" dirty="0"/>
          </a:p>
          <a:p>
            <a:endParaRPr lang="en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D8A6D-F285-94F2-20A6-F729FBE350A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69000" y="2806700"/>
            <a:ext cx="3238500" cy="374650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74C78-4CB9-A57C-A72D-9D639C94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045" y="2806700"/>
            <a:ext cx="3099955" cy="374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76B88-0908-B396-49C6-34FD2976DCF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460" y="2806700"/>
            <a:ext cx="2921040" cy="251928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477AF-8ECF-4B40-FDE9-B82DB3EFC5A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272190" y="2783322"/>
            <a:ext cx="2804760" cy="3429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54445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Brain age can potentially be used to assess ageing trajectories or treatment success(?)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A2E635-35D3-2679-FB36-D9E86CF21F6C}"/>
              </a:ext>
            </a:extLst>
          </p:cNvPr>
          <p:cNvGrpSpPr/>
          <p:nvPr/>
        </p:nvGrpSpPr>
        <p:grpSpPr>
          <a:xfrm>
            <a:off x="1226838" y="3683000"/>
            <a:ext cx="4140284" cy="2510875"/>
            <a:chOff x="243902" y="897480"/>
            <a:chExt cx="4140284" cy="2510875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7D9076-B76F-480D-22C1-3D1455192588}"/>
                </a:ext>
              </a:extLst>
            </p:cNvPr>
            <p:cNvSpPr/>
            <p:nvPr/>
          </p:nvSpPr>
          <p:spPr>
            <a:xfrm rot="20164691">
              <a:off x="293278" y="1707305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6A98A7-5C17-E35B-5038-A3AC4C899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72" y="1342467"/>
              <a:ext cx="3258128" cy="1748047"/>
            </a:xfrm>
            <a:prstGeom prst="lin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12E14E6-C128-90E7-DA89-80B5265DC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64" y="1085088"/>
              <a:ext cx="0" cy="201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2603806-31AF-1C63-1657-CB8BE50234EE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4" y="3100578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320D4E-7117-DA96-A556-DA82CEE91002}"/>
                </a:ext>
              </a:extLst>
            </p:cNvPr>
            <p:cNvSpPr txBox="1"/>
            <p:nvPr/>
          </p:nvSpPr>
          <p:spPr>
            <a:xfrm>
              <a:off x="587972" y="3100578"/>
              <a:ext cx="3581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90D4C-DFAA-17AF-4122-6310393DFF24}"/>
                </a:ext>
              </a:extLst>
            </p:cNvPr>
            <p:cNvSpPr txBox="1"/>
            <p:nvPr/>
          </p:nvSpPr>
          <p:spPr>
            <a:xfrm rot="16200000">
              <a:off x="-586922" y="1953709"/>
              <a:ext cx="196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Brain age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E98153-D885-C366-4130-BF8B06769015}"/>
                </a:ext>
              </a:extLst>
            </p:cNvPr>
            <p:cNvSpPr txBox="1"/>
            <p:nvPr/>
          </p:nvSpPr>
          <p:spPr>
            <a:xfrm>
              <a:off x="2536382" y="897480"/>
              <a:ext cx="8819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Abnormal ageing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AF7CDF-8648-B5BA-8C8F-28A50FB0EB2D}"/>
                </a:ext>
              </a:extLst>
            </p:cNvPr>
            <p:cNvSpPr txBox="1"/>
            <p:nvPr/>
          </p:nvSpPr>
          <p:spPr>
            <a:xfrm>
              <a:off x="3657992" y="899607"/>
              <a:ext cx="7261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Normal ageing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FA96A6-D600-6D13-7D34-EC4D7CBCFCD1}"/>
              </a:ext>
            </a:extLst>
          </p:cNvPr>
          <p:cNvCxnSpPr>
            <a:cxnSpLocks/>
          </p:cNvCxnSpPr>
          <p:nvPr/>
        </p:nvCxnSpPr>
        <p:spPr>
          <a:xfrm flipV="1">
            <a:off x="7179746" y="3867343"/>
            <a:ext cx="0" cy="2015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1A2656-2EA5-AD01-1F64-53E95A046019}"/>
              </a:ext>
            </a:extLst>
          </p:cNvPr>
          <p:cNvCxnSpPr>
            <a:cxnSpLocks/>
          </p:cNvCxnSpPr>
          <p:nvPr/>
        </p:nvCxnSpPr>
        <p:spPr>
          <a:xfrm>
            <a:off x="7179746" y="5882833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BC4BE64-63B1-3D84-1C6A-EA45518ACF81}"/>
              </a:ext>
            </a:extLst>
          </p:cNvPr>
          <p:cNvSpPr txBox="1"/>
          <p:nvPr/>
        </p:nvSpPr>
        <p:spPr>
          <a:xfrm rot="16200000">
            <a:off x="5979256" y="4723470"/>
            <a:ext cx="202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Brain 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C4DBA-C108-1487-6C19-678807CAFBF8}"/>
              </a:ext>
            </a:extLst>
          </p:cNvPr>
          <p:cNvSpPr txBox="1"/>
          <p:nvPr/>
        </p:nvSpPr>
        <p:spPr>
          <a:xfrm>
            <a:off x="9899405" y="3666453"/>
            <a:ext cx="10573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Successful treatment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7C9653-82E8-6BA1-4F93-34527EE43F9D}"/>
              </a:ext>
            </a:extLst>
          </p:cNvPr>
          <p:cNvSpPr txBox="1"/>
          <p:nvPr/>
        </p:nvSpPr>
        <p:spPr>
          <a:xfrm>
            <a:off x="8351886" y="3666696"/>
            <a:ext cx="107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Unsuccessful treatment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DDF1FC-4308-8882-5E7B-EAB2414CB214}"/>
              </a:ext>
            </a:extLst>
          </p:cNvPr>
          <p:cNvGrpSpPr/>
          <p:nvPr/>
        </p:nvGrpSpPr>
        <p:grpSpPr>
          <a:xfrm>
            <a:off x="6899272" y="3960322"/>
            <a:ext cx="3620207" cy="1925775"/>
            <a:chOff x="4815632" y="1173523"/>
            <a:chExt cx="3620207" cy="1925775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F42B09-9307-CF9F-1B5F-8CFC6690C5AE}"/>
                </a:ext>
              </a:extLst>
            </p:cNvPr>
            <p:cNvSpPr/>
            <p:nvPr/>
          </p:nvSpPr>
          <p:spPr>
            <a:xfrm rot="19971741">
              <a:off x="6376170" y="1530213"/>
              <a:ext cx="1636036" cy="430887"/>
            </a:xfrm>
            <a:custGeom>
              <a:avLst/>
              <a:gdLst>
                <a:gd name="connsiteX0" fmla="*/ 0 w 1634066"/>
                <a:gd name="connsiteY0" fmla="*/ 1007533 h 1008436"/>
                <a:gd name="connsiteX1" fmla="*/ 660400 w 1634066"/>
                <a:gd name="connsiteY1" fmla="*/ 905933 h 1008436"/>
                <a:gd name="connsiteX2" fmla="*/ 1380066 w 1634066"/>
                <a:gd name="connsiteY2" fmla="*/ 364067 h 1008436"/>
                <a:gd name="connsiteX3" fmla="*/ 1634066 w 1634066"/>
                <a:gd name="connsiteY3" fmla="*/ 0 h 100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066" h="1008436">
                  <a:moveTo>
                    <a:pt x="0" y="1007533"/>
                  </a:moveTo>
                  <a:cubicBezTo>
                    <a:pt x="215194" y="1010355"/>
                    <a:pt x="430389" y="1013177"/>
                    <a:pt x="660400" y="905933"/>
                  </a:cubicBezTo>
                  <a:cubicBezTo>
                    <a:pt x="890411" y="798689"/>
                    <a:pt x="1217788" y="515056"/>
                    <a:pt x="1380066" y="364067"/>
                  </a:cubicBezTo>
                  <a:cubicBezTo>
                    <a:pt x="1542344" y="213078"/>
                    <a:pt x="1588205" y="106539"/>
                    <a:pt x="1634066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BC54D-B532-B303-03CA-32C30B6CE1CF}"/>
                </a:ext>
              </a:extLst>
            </p:cNvPr>
            <p:cNvSpPr txBox="1"/>
            <p:nvPr/>
          </p:nvSpPr>
          <p:spPr>
            <a:xfrm>
              <a:off x="7039263" y="2441032"/>
              <a:ext cx="13965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Onset of treatment effects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F705B14-B707-4849-9878-C0D2C9BBB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1872" y="2318530"/>
              <a:ext cx="582247" cy="22639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44E1531-ACCE-3D88-D0B3-6E0605FA1B13}"/>
                </a:ext>
              </a:extLst>
            </p:cNvPr>
            <p:cNvSpPr/>
            <p:nvPr/>
          </p:nvSpPr>
          <p:spPr>
            <a:xfrm rot="20164691">
              <a:off x="4815632" y="1726232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F38DB2C-22FA-6945-961E-B3C40E259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45286" y="1173523"/>
              <a:ext cx="0" cy="192577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32153F9-B7FA-6510-7489-D3412255361B}"/>
              </a:ext>
            </a:extLst>
          </p:cNvPr>
          <p:cNvSpPr txBox="1"/>
          <p:nvPr/>
        </p:nvSpPr>
        <p:spPr>
          <a:xfrm>
            <a:off x="2331720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Ageing trajectories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68AD35-539B-C28E-8F2A-0BE9288B2392}"/>
              </a:ext>
            </a:extLst>
          </p:cNvPr>
          <p:cNvSpPr txBox="1"/>
          <p:nvPr/>
        </p:nvSpPr>
        <p:spPr>
          <a:xfrm>
            <a:off x="7857024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Treatment success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61424A-3517-793F-B0C4-3E175BD03620}"/>
              </a:ext>
            </a:extLst>
          </p:cNvPr>
          <p:cNvSpPr/>
          <p:nvPr/>
        </p:nvSpPr>
        <p:spPr>
          <a:xfrm>
            <a:off x="2463800" y="4241800"/>
            <a:ext cx="1697748" cy="1320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7200" b="1" dirty="0"/>
              <a:t>?</a:t>
            </a:r>
            <a:endParaRPr lang="en-NO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33CC45-7EAA-E244-0A2D-5657511850AB}"/>
              </a:ext>
            </a:extLst>
          </p:cNvPr>
          <p:cNvSpPr/>
          <p:nvPr/>
        </p:nvSpPr>
        <p:spPr>
          <a:xfrm>
            <a:off x="8086858" y="4228110"/>
            <a:ext cx="1697748" cy="1320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7200" b="1" dirty="0"/>
              <a:t>?</a:t>
            </a:r>
            <a:endParaRPr lang="en-NO" b="1" dirty="0"/>
          </a:p>
        </p:txBody>
      </p:sp>
    </p:spTree>
    <p:extLst>
      <p:ext uri="{BB962C8B-B14F-4D97-AF65-F5344CB8AC3E}">
        <p14:creationId xmlns:p14="http://schemas.microsoft.com/office/powerpoint/2010/main" val="176306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EB9-F007-4EA9-8CAE-9F8EFFC1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2. Normative modelling &amp; brain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CDBD-231F-E60D-51FB-6742525E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solidFill>
                  <a:srgbClr val="C00000"/>
                </a:solidFill>
              </a:rPr>
              <a:t>Needs to be tested on clinical, and best </a:t>
            </a:r>
            <a:r>
              <a:rPr lang="en-NO" i="1" dirty="0">
                <a:solidFill>
                  <a:srgbClr val="C00000"/>
                </a:solidFill>
              </a:rPr>
              <a:t>longitudinal</a:t>
            </a:r>
            <a:r>
              <a:rPr lang="en-NO" dirty="0">
                <a:solidFill>
                  <a:srgbClr val="C00000"/>
                </a:solidFill>
              </a:rPr>
              <a:t>, data</a:t>
            </a:r>
          </a:p>
          <a:p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A2E635-35D3-2679-FB36-D9E86CF21F6C}"/>
              </a:ext>
            </a:extLst>
          </p:cNvPr>
          <p:cNvGrpSpPr/>
          <p:nvPr/>
        </p:nvGrpSpPr>
        <p:grpSpPr>
          <a:xfrm>
            <a:off x="1226838" y="3683000"/>
            <a:ext cx="4140284" cy="2510875"/>
            <a:chOff x="243902" y="897480"/>
            <a:chExt cx="4140284" cy="2510875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E7D9076-B76F-480D-22C1-3D1455192588}"/>
                </a:ext>
              </a:extLst>
            </p:cNvPr>
            <p:cNvSpPr/>
            <p:nvPr/>
          </p:nvSpPr>
          <p:spPr>
            <a:xfrm rot="20164691">
              <a:off x="293278" y="1707305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6A98A7-5C17-E35B-5038-A3AC4C899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72" y="1342467"/>
              <a:ext cx="3258128" cy="1748047"/>
            </a:xfrm>
            <a:prstGeom prst="line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12E14E6-C128-90E7-DA89-80B5265DC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64" y="1085088"/>
              <a:ext cx="0" cy="20154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2603806-31AF-1C63-1657-CB8BE50234EE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4" y="3100578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320D4E-7117-DA96-A556-DA82CEE91002}"/>
                </a:ext>
              </a:extLst>
            </p:cNvPr>
            <p:cNvSpPr txBox="1"/>
            <p:nvPr/>
          </p:nvSpPr>
          <p:spPr>
            <a:xfrm>
              <a:off x="587972" y="3100578"/>
              <a:ext cx="3581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pPr algn="ctr"/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90D4C-DFAA-17AF-4122-6310393DFF24}"/>
                </a:ext>
              </a:extLst>
            </p:cNvPr>
            <p:cNvSpPr txBox="1"/>
            <p:nvPr/>
          </p:nvSpPr>
          <p:spPr>
            <a:xfrm rot="16200000">
              <a:off x="-586922" y="1953709"/>
              <a:ext cx="1969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Brain age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E98153-D885-C366-4130-BF8B06769015}"/>
                </a:ext>
              </a:extLst>
            </p:cNvPr>
            <p:cNvSpPr txBox="1"/>
            <p:nvPr/>
          </p:nvSpPr>
          <p:spPr>
            <a:xfrm>
              <a:off x="2536382" y="897480"/>
              <a:ext cx="8819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Abnormal ageing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AF7CDF-8648-B5BA-8C8F-28A50FB0EB2D}"/>
                </a:ext>
              </a:extLst>
            </p:cNvPr>
            <p:cNvSpPr txBox="1"/>
            <p:nvPr/>
          </p:nvSpPr>
          <p:spPr>
            <a:xfrm>
              <a:off x="3657992" y="899607"/>
              <a:ext cx="7261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Normal ageing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FA96A6-D600-6D13-7D34-EC4D7CBCFCD1}"/>
              </a:ext>
            </a:extLst>
          </p:cNvPr>
          <p:cNvCxnSpPr>
            <a:cxnSpLocks/>
          </p:cNvCxnSpPr>
          <p:nvPr/>
        </p:nvCxnSpPr>
        <p:spPr>
          <a:xfrm flipV="1">
            <a:off x="7179746" y="3867343"/>
            <a:ext cx="0" cy="2015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1A2656-2EA5-AD01-1F64-53E95A046019}"/>
              </a:ext>
            </a:extLst>
          </p:cNvPr>
          <p:cNvCxnSpPr>
            <a:cxnSpLocks/>
          </p:cNvCxnSpPr>
          <p:nvPr/>
        </p:nvCxnSpPr>
        <p:spPr>
          <a:xfrm>
            <a:off x="7179746" y="5882833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BC4BE64-63B1-3D84-1C6A-EA45518ACF81}"/>
              </a:ext>
            </a:extLst>
          </p:cNvPr>
          <p:cNvSpPr txBox="1"/>
          <p:nvPr/>
        </p:nvSpPr>
        <p:spPr>
          <a:xfrm rot="16200000">
            <a:off x="5979256" y="4723470"/>
            <a:ext cx="202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Brain 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AC4DBA-C108-1487-6C19-678807CAFBF8}"/>
              </a:ext>
            </a:extLst>
          </p:cNvPr>
          <p:cNvSpPr txBox="1"/>
          <p:nvPr/>
        </p:nvSpPr>
        <p:spPr>
          <a:xfrm>
            <a:off x="9899405" y="3666453"/>
            <a:ext cx="10573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Successful treatment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7C9653-82E8-6BA1-4F93-34527EE43F9D}"/>
              </a:ext>
            </a:extLst>
          </p:cNvPr>
          <p:cNvSpPr txBox="1"/>
          <p:nvPr/>
        </p:nvSpPr>
        <p:spPr>
          <a:xfrm>
            <a:off x="8351886" y="3666696"/>
            <a:ext cx="107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Unsuccessful treatment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DDF1FC-4308-8882-5E7B-EAB2414CB214}"/>
              </a:ext>
            </a:extLst>
          </p:cNvPr>
          <p:cNvGrpSpPr/>
          <p:nvPr/>
        </p:nvGrpSpPr>
        <p:grpSpPr>
          <a:xfrm>
            <a:off x="6899272" y="3960322"/>
            <a:ext cx="3620207" cy="1925775"/>
            <a:chOff x="4815632" y="1173523"/>
            <a:chExt cx="3620207" cy="1925775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F42B09-9307-CF9F-1B5F-8CFC6690C5AE}"/>
                </a:ext>
              </a:extLst>
            </p:cNvPr>
            <p:cNvSpPr/>
            <p:nvPr/>
          </p:nvSpPr>
          <p:spPr>
            <a:xfrm rot="19971741">
              <a:off x="6376170" y="1530213"/>
              <a:ext cx="1636036" cy="430887"/>
            </a:xfrm>
            <a:custGeom>
              <a:avLst/>
              <a:gdLst>
                <a:gd name="connsiteX0" fmla="*/ 0 w 1634066"/>
                <a:gd name="connsiteY0" fmla="*/ 1007533 h 1008436"/>
                <a:gd name="connsiteX1" fmla="*/ 660400 w 1634066"/>
                <a:gd name="connsiteY1" fmla="*/ 905933 h 1008436"/>
                <a:gd name="connsiteX2" fmla="*/ 1380066 w 1634066"/>
                <a:gd name="connsiteY2" fmla="*/ 364067 h 1008436"/>
                <a:gd name="connsiteX3" fmla="*/ 1634066 w 1634066"/>
                <a:gd name="connsiteY3" fmla="*/ 0 h 100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4066" h="1008436">
                  <a:moveTo>
                    <a:pt x="0" y="1007533"/>
                  </a:moveTo>
                  <a:cubicBezTo>
                    <a:pt x="215194" y="1010355"/>
                    <a:pt x="430389" y="1013177"/>
                    <a:pt x="660400" y="905933"/>
                  </a:cubicBezTo>
                  <a:cubicBezTo>
                    <a:pt x="890411" y="798689"/>
                    <a:pt x="1217788" y="515056"/>
                    <a:pt x="1380066" y="364067"/>
                  </a:cubicBezTo>
                  <a:cubicBezTo>
                    <a:pt x="1542344" y="213078"/>
                    <a:pt x="1588205" y="106539"/>
                    <a:pt x="1634066" y="0"/>
                  </a:cubicBezTo>
                </a:path>
              </a:pathLst>
            </a:cu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2BC54D-B532-B303-03CA-32C30B6CE1CF}"/>
                </a:ext>
              </a:extLst>
            </p:cNvPr>
            <p:cNvSpPr txBox="1"/>
            <p:nvPr/>
          </p:nvSpPr>
          <p:spPr>
            <a:xfrm>
              <a:off x="7039263" y="2441032"/>
              <a:ext cx="139657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Onset of treatment effects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F705B14-B707-4849-9878-C0D2C9BBB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1872" y="2318530"/>
              <a:ext cx="582247" cy="22639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44E1531-ACCE-3D88-D0B3-6E0605FA1B13}"/>
                </a:ext>
              </a:extLst>
            </p:cNvPr>
            <p:cNvSpPr/>
            <p:nvPr/>
          </p:nvSpPr>
          <p:spPr>
            <a:xfrm rot="20164691">
              <a:off x="4815632" y="1726232"/>
              <a:ext cx="2841033" cy="820359"/>
            </a:xfrm>
            <a:custGeom>
              <a:avLst/>
              <a:gdLst>
                <a:gd name="connsiteX0" fmla="*/ 0 w 3151761"/>
                <a:gd name="connsiteY0" fmla="*/ 1673157 h 1673157"/>
                <a:gd name="connsiteX1" fmla="*/ 311285 w 3151761"/>
                <a:gd name="connsiteY1" fmla="*/ 1663429 h 1673157"/>
                <a:gd name="connsiteX2" fmla="*/ 924127 w 3151761"/>
                <a:gd name="connsiteY2" fmla="*/ 1614791 h 1673157"/>
                <a:gd name="connsiteX3" fmla="*/ 1527242 w 3151761"/>
                <a:gd name="connsiteY3" fmla="*/ 1507787 h 1673157"/>
                <a:gd name="connsiteX4" fmla="*/ 1926076 w 3151761"/>
                <a:gd name="connsiteY4" fmla="*/ 1371600 h 1673157"/>
                <a:gd name="connsiteX5" fmla="*/ 2286000 w 3151761"/>
                <a:gd name="connsiteY5" fmla="*/ 1147863 h 1673157"/>
                <a:gd name="connsiteX6" fmla="*/ 2616740 w 3151761"/>
                <a:gd name="connsiteY6" fmla="*/ 846306 h 1673157"/>
                <a:gd name="connsiteX7" fmla="*/ 2898842 w 3151761"/>
                <a:gd name="connsiteY7" fmla="*/ 486383 h 1673157"/>
                <a:gd name="connsiteX8" fmla="*/ 3151761 w 3151761"/>
                <a:gd name="connsiteY8" fmla="*/ 0 h 167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1761" h="1673157">
                  <a:moveTo>
                    <a:pt x="0" y="1673157"/>
                  </a:moveTo>
                  <a:cubicBezTo>
                    <a:pt x="78632" y="1673157"/>
                    <a:pt x="157264" y="1673157"/>
                    <a:pt x="311285" y="1663429"/>
                  </a:cubicBezTo>
                  <a:cubicBezTo>
                    <a:pt x="465306" y="1653701"/>
                    <a:pt x="721468" y="1640731"/>
                    <a:pt x="924127" y="1614791"/>
                  </a:cubicBezTo>
                  <a:cubicBezTo>
                    <a:pt x="1126786" y="1588851"/>
                    <a:pt x="1360251" y="1548319"/>
                    <a:pt x="1527242" y="1507787"/>
                  </a:cubicBezTo>
                  <a:cubicBezTo>
                    <a:pt x="1694233" y="1467255"/>
                    <a:pt x="1799616" y="1431587"/>
                    <a:pt x="1926076" y="1371600"/>
                  </a:cubicBezTo>
                  <a:cubicBezTo>
                    <a:pt x="2052536" y="1311613"/>
                    <a:pt x="2170889" y="1235412"/>
                    <a:pt x="2286000" y="1147863"/>
                  </a:cubicBezTo>
                  <a:cubicBezTo>
                    <a:pt x="2401111" y="1060314"/>
                    <a:pt x="2514600" y="956553"/>
                    <a:pt x="2616740" y="846306"/>
                  </a:cubicBezTo>
                  <a:cubicBezTo>
                    <a:pt x="2718880" y="736059"/>
                    <a:pt x="2809672" y="627434"/>
                    <a:pt x="2898842" y="486383"/>
                  </a:cubicBezTo>
                  <a:cubicBezTo>
                    <a:pt x="2988012" y="345332"/>
                    <a:pt x="3069886" y="172666"/>
                    <a:pt x="3151761" y="0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F38DB2C-22FA-6945-961E-B3C40E259614}"/>
                </a:ext>
              </a:extLst>
            </p:cNvPr>
            <p:cNvCxnSpPr>
              <a:cxnSpLocks/>
            </p:cNvCxnSpPr>
            <p:nvPr/>
          </p:nvCxnSpPr>
          <p:spPr>
            <a:xfrm>
              <a:off x="6545286" y="1173523"/>
              <a:ext cx="0" cy="192577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32153F9-B7FA-6510-7489-D3412255361B}"/>
              </a:ext>
            </a:extLst>
          </p:cNvPr>
          <p:cNvSpPr txBox="1"/>
          <p:nvPr/>
        </p:nvSpPr>
        <p:spPr>
          <a:xfrm>
            <a:off x="2331720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Ageing trajectories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68AD35-539B-C28E-8F2A-0BE9288B2392}"/>
              </a:ext>
            </a:extLst>
          </p:cNvPr>
          <p:cNvSpPr txBox="1"/>
          <p:nvPr/>
        </p:nvSpPr>
        <p:spPr>
          <a:xfrm>
            <a:off x="7857024" y="3121952"/>
            <a:ext cx="2069518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rgbClr val="002060"/>
                </a:solidFill>
              </a:rPr>
              <a:t>Treatment success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61424A-3517-793F-B0C4-3E175BD03620}"/>
              </a:ext>
            </a:extLst>
          </p:cNvPr>
          <p:cNvSpPr/>
          <p:nvPr/>
        </p:nvSpPr>
        <p:spPr>
          <a:xfrm>
            <a:off x="2463800" y="4241800"/>
            <a:ext cx="1697748" cy="1320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7200" b="1" dirty="0"/>
              <a:t>?</a:t>
            </a:r>
            <a:endParaRPr lang="en-NO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33CC45-7EAA-E244-0A2D-5657511850AB}"/>
              </a:ext>
            </a:extLst>
          </p:cNvPr>
          <p:cNvSpPr/>
          <p:nvPr/>
        </p:nvSpPr>
        <p:spPr>
          <a:xfrm>
            <a:off x="8086858" y="4228110"/>
            <a:ext cx="1697748" cy="1320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7200" b="1" dirty="0"/>
              <a:t>?</a:t>
            </a:r>
            <a:endParaRPr lang="en-NO" b="1" dirty="0"/>
          </a:p>
        </p:txBody>
      </p:sp>
    </p:spTree>
    <p:extLst>
      <p:ext uri="{BB962C8B-B14F-4D97-AF65-F5344CB8AC3E}">
        <p14:creationId xmlns:p14="http://schemas.microsoft.com/office/powerpoint/2010/main" val="142461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6B65-191B-4BF5-C10A-0E5720EA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Findings (very briefly)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BDB0-72CB-295B-3686-ACE5E99D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b="1" dirty="0"/>
              <a:t>Localisation</a:t>
            </a:r>
          </a:p>
          <a:p>
            <a:r>
              <a:rPr lang="en-NO" dirty="0"/>
              <a:t>Key region of white matter age-associations: fornix (hippocamus output tract), corpus callosum</a:t>
            </a:r>
          </a:p>
          <a:p>
            <a:r>
              <a:rPr lang="en-NO" dirty="0"/>
              <a:t>These regions’ asymmetries show also strongest age-associations</a:t>
            </a:r>
          </a:p>
          <a:p>
            <a:r>
              <a:rPr lang="en-NO" dirty="0"/>
              <a:t>Reflected by white matter ageing as well (longitudinal evidence)</a:t>
            </a:r>
          </a:p>
        </p:txBody>
      </p:sp>
    </p:spTree>
    <p:extLst>
      <p:ext uri="{BB962C8B-B14F-4D97-AF65-F5344CB8AC3E}">
        <p14:creationId xmlns:p14="http://schemas.microsoft.com/office/powerpoint/2010/main" val="373399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C615-9978-71C3-7E60-9DA7CBC4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CC75-C2F9-4A74-FCC7-B58C742A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O" b="1" dirty="0"/>
              <a:t>Parameters</a:t>
            </a:r>
            <a:r>
              <a:rPr lang="en-NO" dirty="0"/>
              <a:t>: Brief overview of MRI sequences &amp; information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NO" b="1" dirty="0"/>
              <a:t>Statistical modelling</a:t>
            </a:r>
            <a:r>
              <a:rPr lang="en-NO" dirty="0"/>
              <a:t>: Normative modelling &amp; brain age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W</a:t>
            </a:r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hite matter ageing (if there is time, brief overview)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00452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6B65-191B-4BF5-C10A-0E5720EA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Findings (very briefly)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BDB0-72CB-295B-3686-ACE5E99D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b="1" dirty="0"/>
              <a:t>Imaging genetics</a:t>
            </a:r>
          </a:p>
          <a:p>
            <a:r>
              <a:rPr lang="en-NO" dirty="0"/>
              <a:t>Gene-brain associations are </a:t>
            </a:r>
            <a:r>
              <a:rPr lang="en-NO" i="1" dirty="0"/>
              <a:t>small</a:t>
            </a:r>
          </a:p>
          <a:p>
            <a:r>
              <a:rPr lang="en-NO" dirty="0"/>
              <a:t>But ... </a:t>
            </a:r>
            <a:r>
              <a:rPr lang="en-GB" dirty="0"/>
              <a:t>P</a:t>
            </a:r>
            <a:r>
              <a:rPr lang="en-NO" dirty="0"/>
              <a:t>olygenic disease risk is better reflective of longitudinal changes than cross-sectional assessments.</a:t>
            </a:r>
          </a:p>
        </p:txBody>
      </p:sp>
    </p:spTree>
    <p:extLst>
      <p:ext uri="{BB962C8B-B14F-4D97-AF65-F5344CB8AC3E}">
        <p14:creationId xmlns:p14="http://schemas.microsoft.com/office/powerpoint/2010/main" val="399175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5EF1-9BA6-4101-EFE9-F70F9EFF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3. Findings (very briefly)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CEA6-B402-6108-7164-4FF4876D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b="1" dirty="0"/>
              <a:t>Brain age is </a:t>
            </a:r>
            <a:r>
              <a:rPr lang="en-NO" b="1" i="1" dirty="0"/>
              <a:t>NOT</a:t>
            </a:r>
            <a:r>
              <a:rPr lang="en-NO" b="1" dirty="0"/>
              <a:t> straight forward</a:t>
            </a:r>
          </a:p>
          <a:p>
            <a:r>
              <a:rPr lang="en-GB" dirty="0"/>
              <a:t>V</a:t>
            </a:r>
            <a:r>
              <a:rPr lang="en-NO" dirty="0"/>
              <a:t>ariability due to modelling error</a:t>
            </a:r>
          </a:p>
          <a:p>
            <a:r>
              <a:rPr lang="en-NO" dirty="0"/>
              <a:t>Effects of field strength and image quality, modality/data</a:t>
            </a:r>
          </a:p>
          <a:p>
            <a:r>
              <a:rPr lang="en-NO" dirty="0"/>
              <a:t>Not clear to which extent it predicts future brain change</a:t>
            </a:r>
          </a:p>
          <a:p>
            <a:r>
              <a:rPr lang="en-NO" dirty="0"/>
              <a:t>But it is </a:t>
            </a:r>
            <a:r>
              <a:rPr lang="en-NO" i="1" dirty="0"/>
              <a:t>correlated</a:t>
            </a:r>
            <a:r>
              <a:rPr lang="en-NO" dirty="0"/>
              <a:t> </a:t>
            </a:r>
            <a:r>
              <a:rPr lang="en-NO" i="1" dirty="0"/>
              <a:t>to</a:t>
            </a:r>
            <a:r>
              <a:rPr lang="en-NO" dirty="0"/>
              <a:t> / shows group </a:t>
            </a:r>
            <a:r>
              <a:rPr lang="en-NO" i="1" dirty="0"/>
              <a:t>differences in </a:t>
            </a:r>
            <a:r>
              <a:rPr lang="en-NO" dirty="0"/>
              <a:t>bio-psycho-social factors, dieases; strongest </a:t>
            </a:r>
            <a:r>
              <a:rPr lang="en-GB" dirty="0"/>
              <a:t>in brain atrophy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5935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MRI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MANY available ones</a:t>
            </a:r>
          </a:p>
          <a:p>
            <a:r>
              <a:rPr lang="en-NO" dirty="0"/>
              <a:t>Infinite possibilities for new sequences</a:t>
            </a:r>
          </a:p>
          <a:p>
            <a:endParaRPr lang="en-NO" dirty="0"/>
          </a:p>
          <a:p>
            <a:r>
              <a:rPr lang="en-NO" dirty="0"/>
              <a:t>Ask a physicist (e.g. Frank) for special cases</a:t>
            </a:r>
          </a:p>
          <a:p>
            <a:pPr lvl="1"/>
            <a:r>
              <a:rPr lang="en-GB" dirty="0"/>
              <a:t>E</a:t>
            </a:r>
            <a:r>
              <a:rPr lang="en-NO" dirty="0"/>
              <a:t>.g., sodium imaging for potental cardiovascular disease biomarker of sodium residuls in skin and fat </a:t>
            </a:r>
          </a:p>
          <a:p>
            <a:r>
              <a:rPr lang="en-NO" dirty="0"/>
              <a:t>Alternatively, there should be established protocols</a:t>
            </a:r>
          </a:p>
        </p:txBody>
      </p:sp>
    </p:spTree>
    <p:extLst>
      <p:ext uri="{BB962C8B-B14F-4D97-AF65-F5344CB8AC3E}">
        <p14:creationId xmlns:p14="http://schemas.microsoft.com/office/powerpoint/2010/main" val="327255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Adjustment of scanner parameters allows to image different biophysical phenomena</a:t>
            </a:r>
          </a:p>
          <a:p>
            <a:r>
              <a:rPr lang="en-NO" dirty="0"/>
              <a:t>Commonly used: T1, T2, T2* (diffusion) weighted, spectroscopy, functional MRI, proton density, etc.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FFB748-6259-1C65-2D4D-C6F0AE0C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MRI sequences</a:t>
            </a:r>
          </a:p>
        </p:txBody>
      </p:sp>
    </p:spTree>
    <p:extLst>
      <p:ext uri="{BB962C8B-B14F-4D97-AF65-F5344CB8AC3E}">
        <p14:creationId xmlns:p14="http://schemas.microsoft.com/office/powerpoint/2010/main" val="27546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MRI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Adjustment of scanner parameters allows to image different biophysical phenomena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Commonly used: </a:t>
            </a:r>
            <a:r>
              <a:rPr lang="en-NO" dirty="0"/>
              <a:t>T1, T2, T2* (diffusion) weighted</a:t>
            </a:r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spectroscopy, functional MRI, proton density, etc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B255962E-2F66-48D9-127D-F329A0BA5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65" y="3780670"/>
            <a:ext cx="2807666" cy="271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2852E-8F63-66DB-FA20-806919D33302}"/>
              </a:ext>
            </a:extLst>
          </p:cNvPr>
          <p:cNvSpPr txBox="1"/>
          <p:nvPr/>
        </p:nvSpPr>
        <p:spPr>
          <a:xfrm>
            <a:off x="7213365" y="6572392"/>
            <a:ext cx="28076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O" sz="900" dirty="0"/>
              <a:t>https://mrimaster.com/characterise-image-dwi/</a:t>
            </a:r>
          </a:p>
        </p:txBody>
      </p:sp>
      <p:pic>
        <p:nvPicPr>
          <p:cNvPr id="6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4281CA2C-734D-6251-1C4C-40FE8D2C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59" y="3780670"/>
            <a:ext cx="2791832" cy="279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BF70E-1316-C142-9C0E-713C65BB36E1}"/>
              </a:ext>
            </a:extLst>
          </p:cNvPr>
          <p:cNvSpPr txBox="1"/>
          <p:nvPr/>
        </p:nvSpPr>
        <p:spPr>
          <a:xfrm>
            <a:off x="3983459" y="6572503"/>
            <a:ext cx="28076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algn="ctr">
              <a:defRPr sz="900"/>
            </a:lvl1pPr>
          </a:lstStyle>
          <a:p>
            <a:r>
              <a:rPr lang="en-GB" dirty="0"/>
              <a:t>McRobbie et al. (2017). MRI from Proton to Picture.</a:t>
            </a:r>
            <a:endParaRPr lang="en-NO" dirty="0"/>
          </a:p>
        </p:txBody>
      </p:sp>
      <p:pic>
        <p:nvPicPr>
          <p:cNvPr id="8" name="Picture 4" descr="T1 MRI | MRI T1 weighted sequences">
            <a:extLst>
              <a:ext uri="{FF2B5EF4-FFF2-40B4-BE49-F238E27FC236}">
                <a16:creationId xmlns:a16="http://schemas.microsoft.com/office/drawing/2014/main" id="{32B5442E-C3E4-80CB-DF9C-242CAA24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780670"/>
            <a:ext cx="2961185" cy="272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C775E-1294-C14D-E012-8DB871C49627}"/>
              </a:ext>
            </a:extLst>
          </p:cNvPr>
          <p:cNvSpPr txBox="1"/>
          <p:nvPr/>
        </p:nvSpPr>
        <p:spPr>
          <a:xfrm>
            <a:off x="584199" y="6572392"/>
            <a:ext cx="29611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McRobbie et al. (2017). MRI from Proton to Picture.</a:t>
            </a:r>
            <a:endParaRPr lang="en-NO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3B437-9491-92A5-84DA-9179A4D85F86}"/>
              </a:ext>
            </a:extLst>
          </p:cNvPr>
          <p:cNvSpPr txBox="1"/>
          <p:nvPr/>
        </p:nvSpPr>
        <p:spPr>
          <a:xfrm>
            <a:off x="10429623" y="4171434"/>
            <a:ext cx="10603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8000" dirty="0"/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7F329A-D11D-72AD-E2CE-AD384EC488DF}"/>
              </a:ext>
            </a:extLst>
          </p:cNvPr>
          <p:cNvCxnSpPr/>
          <p:nvPr/>
        </p:nvCxnSpPr>
        <p:spPr>
          <a:xfrm flipH="1">
            <a:off x="3175000" y="3124200"/>
            <a:ext cx="808459" cy="1047234"/>
          </a:xfrm>
          <a:prstGeom prst="straightConnector1">
            <a:avLst/>
          </a:prstGeom>
          <a:ln w="444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99530-B801-11E9-A416-D444F2048E66}"/>
              </a:ext>
            </a:extLst>
          </p:cNvPr>
          <p:cNvCxnSpPr>
            <a:cxnSpLocks/>
          </p:cNvCxnSpPr>
          <p:nvPr/>
        </p:nvCxnSpPr>
        <p:spPr>
          <a:xfrm>
            <a:off x="4641688" y="3132969"/>
            <a:ext cx="114420" cy="1038465"/>
          </a:xfrm>
          <a:prstGeom prst="straightConnector1">
            <a:avLst/>
          </a:prstGeom>
          <a:ln w="444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4EE006-D087-4F79-6C90-B3353F78E2AC}"/>
              </a:ext>
            </a:extLst>
          </p:cNvPr>
          <p:cNvCxnSpPr>
            <a:cxnSpLocks/>
          </p:cNvCxnSpPr>
          <p:nvPr/>
        </p:nvCxnSpPr>
        <p:spPr>
          <a:xfrm>
            <a:off x="5160337" y="3146329"/>
            <a:ext cx="2396163" cy="1160042"/>
          </a:xfrm>
          <a:prstGeom prst="straightConnector1">
            <a:avLst/>
          </a:prstGeom>
          <a:ln w="444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0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MRI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Adjustment of scanner parameters allows to image different biophysical phenomena</a:t>
            </a:r>
          </a:p>
          <a:p>
            <a:r>
              <a:rPr lang="e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Commonly used: T1, T2, T2* (diffusion) weighted, spectroscopy, functional MRI, proton density, etc</a:t>
            </a:r>
          </a:p>
          <a:p>
            <a:r>
              <a:rPr lang="en-NO" dirty="0"/>
              <a:t>All have their merits, but ...</a:t>
            </a:r>
          </a:p>
          <a:p>
            <a:r>
              <a:rPr lang="en-NO" dirty="0"/>
              <a:t>Absolutely most commonly available: T1-weighted, and very often diffusion MRI</a:t>
            </a:r>
          </a:p>
        </p:txBody>
      </p:sp>
    </p:spTree>
    <p:extLst>
      <p:ext uri="{BB962C8B-B14F-4D97-AF65-F5344CB8AC3E}">
        <p14:creationId xmlns:p14="http://schemas.microsoft.com/office/powerpoint/2010/main" val="40125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Contrasts are fine, but what can we do with these?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3BB39573-8E5F-65DB-D3F3-C3C1003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65" y="2447171"/>
            <a:ext cx="1473435" cy="1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E025E44E-EE57-F302-171A-AC4FB939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9" y="2447170"/>
            <a:ext cx="1465125" cy="14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1 MRI | MRI T1 weighted sequences">
            <a:extLst>
              <a:ext uri="{FF2B5EF4-FFF2-40B4-BE49-F238E27FC236}">
                <a16:creationId xmlns:a16="http://schemas.microsoft.com/office/drawing/2014/main" id="{307B091F-0FE5-9C35-A098-A45AF12A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447170"/>
            <a:ext cx="1554000" cy="14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0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ig. 1">
            <a:extLst>
              <a:ext uri="{FF2B5EF4-FFF2-40B4-BE49-F238E27FC236}">
                <a16:creationId xmlns:a16="http://schemas.microsoft.com/office/drawing/2014/main" id="{C3B10203-616F-EBE2-6498-354981D8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0" y="3888023"/>
            <a:ext cx="4636480" cy="26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Examples for quantitative assessments: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3BB39573-8E5F-65DB-D3F3-C3C1003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65" y="2447171"/>
            <a:ext cx="1473435" cy="1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E025E44E-EE57-F302-171A-AC4FB939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9" y="2447170"/>
            <a:ext cx="1465125" cy="14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1 MRI | MRI T1 weighted sequences">
            <a:extLst>
              <a:ext uri="{FF2B5EF4-FFF2-40B4-BE49-F238E27FC236}">
                <a16:creationId xmlns:a16="http://schemas.microsoft.com/office/drawing/2014/main" id="{307B091F-0FE5-9C35-A098-A45AF12A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447170"/>
            <a:ext cx="1554000" cy="14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A7A78-75A3-CBE3-866C-20D5B49BD2EE}"/>
              </a:ext>
            </a:extLst>
          </p:cNvPr>
          <p:cNvSpPr txBox="1"/>
          <p:nvPr/>
        </p:nvSpPr>
        <p:spPr>
          <a:xfrm>
            <a:off x="1038769" y="6617643"/>
            <a:ext cx="32366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Backhausen</a:t>
            </a:r>
            <a:r>
              <a:rPr lang="en-GB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(2021), </a:t>
            </a:r>
            <a:r>
              <a:rPr lang="en-GB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Neuropsy</a:t>
            </a:r>
            <a:r>
              <a:rPr lang="en-GB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Rev, 32 (2)</a:t>
            </a:r>
            <a:endParaRPr lang="en-NO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CFA57-1068-8D30-09EA-910CCA38D510}"/>
              </a:ext>
            </a:extLst>
          </p:cNvPr>
          <p:cNvSpPr txBox="1"/>
          <p:nvPr/>
        </p:nvSpPr>
        <p:spPr>
          <a:xfrm>
            <a:off x="177801" y="2403992"/>
            <a:ext cx="197719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Cortical reconstruction, metrics extraction (particularly grey matter)</a:t>
            </a:r>
          </a:p>
        </p:txBody>
      </p:sp>
    </p:spTree>
    <p:extLst>
      <p:ext uri="{BB962C8B-B14F-4D97-AF65-F5344CB8AC3E}">
        <p14:creationId xmlns:p14="http://schemas.microsoft.com/office/powerpoint/2010/main" val="285048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F4E-1748-807C-D120-CCF36C1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1. Parameters: 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1538F-8265-6537-6323-F71EF2C0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Examples for quantitative assessments:</a:t>
            </a:r>
          </a:p>
        </p:txBody>
      </p:sp>
      <p:pic>
        <p:nvPicPr>
          <p:cNvPr id="4" name="Picture 2" descr="Diffusion-Weighted MRI | DWI MRI sequence physics and image appearance">
            <a:extLst>
              <a:ext uri="{FF2B5EF4-FFF2-40B4-BE49-F238E27FC236}">
                <a16:creationId xmlns:a16="http://schemas.microsoft.com/office/drawing/2014/main" id="{3BB39573-8E5F-65DB-D3F3-C3C1003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665" y="2447171"/>
            <a:ext cx="1473435" cy="14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2 weighted image | Radiology Reference Article | Radiopaedia.org">
            <a:extLst>
              <a:ext uri="{FF2B5EF4-FFF2-40B4-BE49-F238E27FC236}">
                <a16:creationId xmlns:a16="http://schemas.microsoft.com/office/drawing/2014/main" id="{E025E44E-EE57-F302-171A-AC4FB939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59" y="2447170"/>
            <a:ext cx="1465125" cy="14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1 MRI | MRI T1 weighted sequences">
            <a:extLst>
              <a:ext uri="{FF2B5EF4-FFF2-40B4-BE49-F238E27FC236}">
                <a16:creationId xmlns:a16="http://schemas.microsoft.com/office/drawing/2014/main" id="{307B091F-0FE5-9C35-A098-A45AF12A1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447170"/>
            <a:ext cx="1554000" cy="14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images of the brain&#10;&#10;Description automatically generated">
            <a:extLst>
              <a:ext uri="{FF2B5EF4-FFF2-40B4-BE49-F238E27FC236}">
                <a16:creationId xmlns:a16="http://schemas.microsoft.com/office/drawing/2014/main" id="{1285F657-DBCA-1177-E4D8-112DDC485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317" y="2447170"/>
            <a:ext cx="5129998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1BD80-00C4-AE92-9D6E-D05212CEAF95}"/>
              </a:ext>
            </a:extLst>
          </p:cNvPr>
          <p:cNvSpPr txBox="1"/>
          <p:nvPr/>
        </p:nvSpPr>
        <p:spPr>
          <a:xfrm>
            <a:off x="4846849" y="3887643"/>
            <a:ext cx="1977192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Hyperintensity detection (marker for lesions)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74FED-3101-6C38-0F36-BA7DF42F27A5}"/>
              </a:ext>
            </a:extLst>
          </p:cNvPr>
          <p:cNvSpPr txBox="1"/>
          <p:nvPr/>
        </p:nvSpPr>
        <p:spPr>
          <a:xfrm>
            <a:off x="177801" y="2403992"/>
            <a:ext cx="1977192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solidFill>
                  <a:srgbClr val="002060"/>
                </a:solidFill>
              </a:rPr>
              <a:t>Cortical reconstruction, metrics extraction (particularly grey matter)</a:t>
            </a:r>
          </a:p>
        </p:txBody>
      </p:sp>
    </p:spTree>
    <p:extLst>
      <p:ext uri="{BB962C8B-B14F-4D97-AF65-F5344CB8AC3E}">
        <p14:creationId xmlns:p14="http://schemas.microsoft.com/office/powerpoint/2010/main" val="360683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962</Words>
  <Application>Microsoft Macintosh PowerPoint</Application>
  <PresentationFormat>Widescreen</PresentationFormat>
  <Paragraphs>151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Magnetic Resonance Imaging Age and Ageing Markers</vt:lpstr>
      <vt:lpstr>Walkthrough</vt:lpstr>
      <vt:lpstr>1. Parameters: MRI sequences</vt:lpstr>
      <vt:lpstr>1. Parameters: MRI sequences</vt:lpstr>
      <vt:lpstr>1. Parameters: MRI sequences</vt:lpstr>
      <vt:lpstr>1. Parameters: MRI sequences</vt:lpstr>
      <vt:lpstr>1. Parameters: information extraction</vt:lpstr>
      <vt:lpstr>1. Parameters: information extraction</vt:lpstr>
      <vt:lpstr>1. Parameters: information extraction</vt:lpstr>
      <vt:lpstr>1. Parameters: information extraction</vt:lpstr>
      <vt:lpstr>1. Parameters: information extraction</vt:lpstr>
      <vt:lpstr> 2. Normative modelling &amp; brain age</vt:lpstr>
      <vt:lpstr> 2. Normative modelling &amp; brain age</vt:lpstr>
      <vt:lpstr> 2. Normative modelling &amp; brain age</vt:lpstr>
      <vt:lpstr> 2. Normative modelling &amp; brain age</vt:lpstr>
      <vt:lpstr> 2. Normative modelling &amp; brain age</vt:lpstr>
      <vt:lpstr> 2. Normative modelling &amp; brain age</vt:lpstr>
      <vt:lpstr> 2. Normative modelling &amp; brain age</vt:lpstr>
      <vt:lpstr>3. Findings (very briefly)</vt:lpstr>
      <vt:lpstr>3. Findings (very briefly)</vt:lpstr>
      <vt:lpstr>3. Findings (very briefly)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12</cp:revision>
  <dcterms:created xsi:type="dcterms:W3CDTF">2024-09-06T08:51:25Z</dcterms:created>
  <dcterms:modified xsi:type="dcterms:W3CDTF">2024-10-17T06:33:24Z</dcterms:modified>
</cp:coreProperties>
</file>